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61" r:id="rId2"/>
    <p:sldId id="262" r:id="rId3"/>
    <p:sldId id="257" r:id="rId4"/>
    <p:sldId id="258" r:id="rId5"/>
    <p:sldId id="271" r:id="rId6"/>
    <p:sldId id="278" r:id="rId7"/>
    <p:sldId id="285" r:id="rId8"/>
    <p:sldId id="1789" r:id="rId9"/>
    <p:sldId id="286" r:id="rId10"/>
    <p:sldId id="288" r:id="rId11"/>
    <p:sldId id="292" r:id="rId12"/>
    <p:sldId id="1790" r:id="rId13"/>
    <p:sldId id="1091" r:id="rId14"/>
    <p:sldId id="1092" r:id="rId15"/>
    <p:sldId id="1785" r:id="rId16"/>
    <p:sldId id="646" r:id="rId17"/>
    <p:sldId id="538" r:id="rId18"/>
    <p:sldId id="539" r:id="rId19"/>
    <p:sldId id="1786" r:id="rId20"/>
    <p:sldId id="570" r:id="rId21"/>
    <p:sldId id="575" r:id="rId22"/>
    <p:sldId id="574" r:id="rId23"/>
    <p:sldId id="571" r:id="rId24"/>
    <p:sldId id="647" r:id="rId25"/>
    <p:sldId id="568" r:id="rId26"/>
    <p:sldId id="1787" r:id="rId27"/>
    <p:sldId id="598" r:id="rId28"/>
    <p:sldId id="1788" r:id="rId29"/>
    <p:sldId id="655" r:id="rId30"/>
    <p:sldId id="1822" r:id="rId31"/>
    <p:sldId id="260" r:id="rId3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墨王" initials="墨王" lastIdx="1" clrIdx="0"/>
  <p:cmAuthor id="1" name="wangw" initials="w" lastIdx="2" clrIdx="0"/>
  <p:cmAuthor id="2" name="wmx" initials="w" lastIdx="2" clrIdx="2"/>
  <p:cmAuthor id="3" name="Windows 用户" initials="W用" lastIdx="10" clrIdx="3"/>
  <p:cmAuthor id="4" name="zhouxin" initials="z" lastIdx="5" clrIdx="4"/>
  <p:cmAuthor id="5" name="lihuijuan" initials="l" lastIdx="5"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C3DD"/>
    <a:srgbClr val="F6D5B9"/>
    <a:srgbClr val="45A2FF"/>
    <a:srgbClr val="0080FF"/>
    <a:srgbClr val="0084FF"/>
    <a:srgbClr val="4FA6FF"/>
    <a:srgbClr val="0080FA"/>
    <a:srgbClr val="22274F"/>
    <a:srgbClr val="392351"/>
    <a:srgbClr val="702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36" d="100"/>
          <a:sy n="136" d="100"/>
        </p:scale>
        <p:origin x="20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25CE9-CC4B-4E53-AD66-E3C044664E23}"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1" hasCustomPrompt="1"/>
          </p:nvPr>
        </p:nvSpPr>
        <p:spPr>
          <a:xfrm>
            <a:off x="1763316" y="1923678"/>
            <a:ext cx="5671002" cy="1404156"/>
          </a:xfrm>
          <a:prstGeom prst="rect">
            <a:avLst/>
          </a:prstGeom>
        </p:spPr>
        <p:txBody>
          <a:bodyPr anchor="ctr"/>
          <a:lstStyle>
            <a:lvl1pPr marL="0" indent="0" algn="ctr">
              <a:buNone/>
              <a:defRPr sz="4950" b="1">
                <a:solidFill>
                  <a:schemeClr val="bg1"/>
                </a:solidFill>
                <a:latin typeface="微软雅黑" panose="020B0503020204020204" charset="-122"/>
                <a:ea typeface="微软雅黑" panose="020B0503020204020204" charset="-122"/>
                <a:cs typeface="微软雅黑" panose="020B0503020204020204" charset="-122"/>
              </a:defRPr>
            </a:lvl1pPr>
            <a:lvl2pPr marL="257175" indent="0">
              <a:buNone/>
              <a:defRPr/>
            </a:lvl2pPr>
            <a:lvl3pPr marL="514350" indent="0">
              <a:buNone/>
              <a:defRPr/>
            </a:lvl3pPr>
            <a:lvl4pPr marL="771525" indent="0">
              <a:buNone/>
              <a:defRPr/>
            </a:lvl4pPr>
            <a:lvl5pPr marL="1028700" indent="0">
              <a:buNone/>
              <a:defRPr/>
            </a:lvl5pPr>
          </a:lstStyle>
          <a:p>
            <a:pPr lvl="0"/>
            <a:r>
              <a:rPr kumimoji="1" lang="zh-CN" altLang="en-US" dirty="0"/>
              <a:t>演讲主标题</a:t>
            </a:r>
          </a:p>
        </p:txBody>
      </p:sp>
      <p:sp>
        <p:nvSpPr>
          <p:cNvPr id="9" name="文本占位符 8"/>
          <p:cNvSpPr>
            <a:spLocks noGrp="1"/>
          </p:cNvSpPr>
          <p:nvPr>
            <p:ph type="body" sz="quarter" idx="12" hasCustomPrompt="1"/>
          </p:nvPr>
        </p:nvSpPr>
        <p:spPr>
          <a:xfrm>
            <a:off x="2924705" y="3327834"/>
            <a:ext cx="3294590" cy="446596"/>
          </a:xfrm>
          <a:prstGeom prst="rect">
            <a:avLst/>
          </a:prstGeom>
        </p:spPr>
        <p:txBody>
          <a:bodyPr/>
          <a:lstStyle>
            <a:lvl1pPr marL="0" indent="0">
              <a:buNone/>
              <a:defRPr>
                <a:solidFill>
                  <a:schemeClr val="bg1"/>
                </a:solidFill>
                <a:latin typeface="微软雅黑" panose="020B0503020204020204" charset="-122"/>
                <a:ea typeface="微软雅黑" panose="020B0503020204020204" charset="-122"/>
                <a:cs typeface="微软雅黑" panose="020B0503020204020204" charset="-122"/>
              </a:defRPr>
            </a:lvl1pPr>
            <a:lvl2pPr marL="257175" indent="0">
              <a:buNone/>
              <a:defRPr/>
            </a:lvl2pPr>
            <a:lvl3pPr marL="514350" indent="0">
              <a:buNone/>
              <a:defRPr/>
            </a:lvl3pPr>
            <a:lvl4pPr marL="771525" indent="0">
              <a:buNone/>
              <a:defRPr/>
            </a:lvl4pPr>
            <a:lvl5pPr marL="1028700" indent="0">
              <a:buNone/>
              <a:defRPr/>
            </a:lvl5pPr>
          </a:lstStyle>
          <a:p>
            <a:pPr lvl="0"/>
            <a:r>
              <a:rPr kumimoji="1" lang="zh-CN" altLang="en-US" dirty="0"/>
              <a:t>（可根据文字量调整文字</a:t>
            </a:r>
            <a:r>
              <a:rPr kumimoji="1" lang="zh-CN" altLang="en-US"/>
              <a:t>大小）</a:t>
            </a:r>
            <a:endParaRPr kumimoji="1" lang="zh-CN" altLang="en-US" dirty="0"/>
          </a:p>
        </p:txBody>
      </p:sp>
      <p:sp>
        <p:nvSpPr>
          <p:cNvPr id="11" name="文本占位符 10"/>
          <p:cNvSpPr>
            <a:spLocks noGrp="1"/>
          </p:cNvSpPr>
          <p:nvPr>
            <p:ph type="body" sz="quarter" idx="13" hasCustomPrompt="1"/>
          </p:nvPr>
        </p:nvSpPr>
        <p:spPr>
          <a:xfrm>
            <a:off x="3491657" y="3969248"/>
            <a:ext cx="2160686" cy="378637"/>
          </a:xfrm>
          <a:prstGeom prst="rect">
            <a:avLst/>
          </a:prstGeom>
        </p:spPr>
        <p:txBody>
          <a:bodyPr anchor="ctr"/>
          <a:lstStyle>
            <a:lvl1pPr marL="0" indent="0" algn="ctr">
              <a:buNone/>
              <a:defRPr sz="2100">
                <a:solidFill>
                  <a:srgbClr val="00A0E9"/>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a:t>演讲人</a:t>
            </a:r>
            <a:endParaRPr kumimoji="1" lang="zh-CN" altLang="en-US" dirty="0"/>
          </a:p>
        </p:txBody>
      </p:sp>
      <p:sp>
        <p:nvSpPr>
          <p:cNvPr id="13" name="文本占位符 12"/>
          <p:cNvSpPr>
            <a:spLocks noGrp="1"/>
          </p:cNvSpPr>
          <p:nvPr>
            <p:ph type="body" sz="quarter" idx="14" hasCustomPrompt="1"/>
          </p:nvPr>
        </p:nvSpPr>
        <p:spPr>
          <a:xfrm>
            <a:off x="3680872" y="4391575"/>
            <a:ext cx="1782254" cy="452086"/>
          </a:xfrm>
          <a:prstGeom prst="rect">
            <a:avLst/>
          </a:prstGeom>
        </p:spPr>
        <p:txBody>
          <a:bodyPr anchor="ctr"/>
          <a:lstStyle>
            <a:lvl1pPr marL="0" indent="0" algn="ctr">
              <a:buNone/>
              <a:defRPr sz="1350">
                <a:solidFill>
                  <a:srgbClr val="00A0E9"/>
                </a:solidFill>
              </a:defRPr>
            </a:lvl1pPr>
          </a:lstStyle>
          <a:p>
            <a:pPr lvl="0"/>
            <a:r>
              <a:rPr kumimoji="1" lang="en-US" altLang="zh-CN" dirty="0"/>
              <a:t>2017-xx-xx</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a:stretch>
            <a:fillRect/>
          </a:stretch>
        </p:blipFill>
        <p:spPr>
          <a:xfrm>
            <a:off x="0" y="0"/>
            <a:ext cx="9144000" cy="5144400"/>
          </a:xfrm>
          <a:prstGeom prst="rect">
            <a:avLst/>
          </a:prstGeom>
        </p:spPr>
      </p:pic>
      <p:sp>
        <p:nvSpPr>
          <p:cNvPr id="15" name="矩形 14"/>
          <p:cNvSpPr/>
          <p:nvPr userDrawn="1"/>
        </p:nvSpPr>
        <p:spPr>
          <a:xfrm>
            <a:off x="0" y="0"/>
            <a:ext cx="9144000" cy="5144400"/>
          </a:xfrm>
          <a:prstGeom prst="rect">
            <a:avLst/>
          </a:prstGeom>
          <a:solidFill>
            <a:srgbClr val="F8F9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13" name="图片 12"/>
          <p:cNvPicPr>
            <a:picLocks noChangeAspect="1"/>
          </p:cNvPicPr>
          <p:nvPr userDrawn="1"/>
        </p:nvPicPr>
        <p:blipFill>
          <a:blip r:embed="rId3"/>
          <a:stretch>
            <a:fillRect/>
          </a:stretch>
        </p:blipFill>
        <p:spPr>
          <a:xfrm>
            <a:off x="6888481" y="348615"/>
            <a:ext cx="2048510" cy="642620"/>
          </a:xfrm>
          <a:prstGeom prst="rect">
            <a:avLst/>
          </a:prstGeom>
        </p:spPr>
      </p:pic>
      <p:cxnSp>
        <p:nvCxnSpPr>
          <p:cNvPr id="16" name="直接连接符 15"/>
          <p:cNvCxnSpPr/>
          <p:nvPr userDrawn="1"/>
        </p:nvCxnSpPr>
        <p:spPr>
          <a:xfrm>
            <a:off x="81916" y="717550"/>
            <a:ext cx="6623685" cy="0"/>
          </a:xfrm>
          <a:prstGeom prst="line">
            <a:avLst/>
          </a:prstGeom>
          <a:ln w="6350">
            <a:gradFill>
              <a:gsLst>
                <a:gs pos="0">
                  <a:schemeClr val="accent1"/>
                </a:gs>
                <a:gs pos="100000">
                  <a:schemeClr val="accent2"/>
                </a:gs>
              </a:gsLst>
              <a:lin ang="2700000" scaled="0"/>
            </a:gradFill>
            <a:prstDash val="solid"/>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flipH="1">
            <a:off x="9063989" y="622866"/>
            <a:ext cx="80010" cy="94524"/>
          </a:xfrm>
          <a:prstGeom prst="rect">
            <a:avLst/>
          </a:prstGeom>
          <a:solidFill>
            <a:srgbClr val="115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标题 11"/>
          <p:cNvSpPr>
            <a:spLocks noGrp="1"/>
          </p:cNvSpPr>
          <p:nvPr>
            <p:ph type="title"/>
          </p:nvPr>
        </p:nvSpPr>
        <p:spPr>
          <a:xfrm>
            <a:off x="239883" y="259879"/>
            <a:ext cx="3370154" cy="360098"/>
          </a:xfrm>
          <a:noFill/>
        </p:spPr>
        <p:txBody>
          <a:bodyPr wrap="none" rtlCol="0">
            <a:spAutoFit/>
          </a:bodyPr>
          <a:lstStyle>
            <a:lvl1pPr>
              <a:defRPr lang="zh-CN" altLang="en-US" sz="2100" b="1">
                <a:solidFill>
                  <a:schemeClr val="accent1"/>
                </a:solidFill>
                <a:latin typeface="+mn-lt"/>
                <a:ea typeface="+mn-ea"/>
                <a:cs typeface="+mn-cs"/>
              </a:defRPr>
            </a:lvl1pPr>
          </a:lstStyle>
          <a:p>
            <a:pPr marL="0" lvl="0"/>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solidFill>
                  <a:srgbClr val="00B0F0"/>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77F2893C-FE51-46D1-A8AC-F91FCB9BC1D2}" type="datetimeFigureOut">
              <a:rPr lang="zh-CN" altLang="en-US" smtClean="0"/>
              <a:t>2020/6/18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E485E60F-DCA9-4699-AE3C-0FDC84AA3F0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625"/>
            <a:ext cx="9144000" cy="5144750"/>
          </a:xfrm>
          <a:prstGeom prst="rect">
            <a:avLst/>
          </a:prstGeom>
        </p:spPr>
      </p:pic>
      <p:grpSp>
        <p:nvGrpSpPr>
          <p:cNvPr id="5" name="组合 4"/>
          <p:cNvGrpSpPr/>
          <p:nvPr userDrawn="1"/>
        </p:nvGrpSpPr>
        <p:grpSpPr>
          <a:xfrm>
            <a:off x="8181343" y="302485"/>
            <a:ext cx="715769" cy="342946"/>
            <a:chOff x="7602223" y="350520"/>
            <a:chExt cx="715769" cy="342946"/>
          </a:xfrm>
        </p:grpSpPr>
        <p:pic>
          <p:nvPicPr>
            <p:cNvPr id="6" name="图片 5"/>
            <p:cNvPicPr>
              <a:picLocks noChangeAspect="1"/>
            </p:cNvPicPr>
            <p:nvPr/>
          </p:nvPicPr>
          <p:blipFill rotWithShape="1">
            <a:blip r:embed="rId16" cstate="print">
              <a:extLst>
                <a:ext uri="{28A0092B-C50C-407E-A947-70E740481C1C}">
                  <a14:useLocalDpi xmlns:a14="http://schemas.microsoft.com/office/drawing/2010/main" val="0"/>
                </a:ext>
              </a:extLst>
            </a:blip>
            <a:srcRect t="-1790" r="50457" b="-1"/>
            <a:stretch>
              <a:fillRect/>
            </a:stretch>
          </p:blipFill>
          <p:spPr>
            <a:xfrm>
              <a:off x="7621929" y="350520"/>
              <a:ext cx="696063" cy="175698"/>
            </a:xfrm>
            <a:prstGeom prst="rect">
              <a:avLst/>
            </a:prstGeom>
          </p:spPr>
        </p:pic>
        <p:pic>
          <p:nvPicPr>
            <p:cNvPr id="7" name="图片 6"/>
            <p:cNvPicPr>
              <a:picLocks noChangeAspect="1"/>
            </p:cNvPicPr>
            <p:nvPr/>
          </p:nvPicPr>
          <p:blipFill rotWithShape="1">
            <a:blip r:embed="rId17" cstate="print">
              <a:extLst>
                <a:ext uri="{28A0092B-C50C-407E-A947-70E740481C1C}">
                  <a14:useLocalDpi xmlns:a14="http://schemas.microsoft.com/office/drawing/2010/main" val="0"/>
                </a:ext>
              </a:extLst>
            </a:blip>
            <a:srcRect l="50411" t="-8430"/>
            <a:stretch>
              <a:fillRect/>
            </a:stretch>
          </p:blipFill>
          <p:spPr>
            <a:xfrm>
              <a:off x="7602223" y="502666"/>
              <a:ext cx="710281" cy="190800"/>
            </a:xfrm>
            <a:prstGeom prst="rect">
              <a:avLst/>
            </a:prstGeom>
          </p:spPr>
        </p:pic>
      </p:grpSp>
      <p:cxnSp>
        <p:nvCxnSpPr>
          <p:cNvPr id="8" name="直接连接符 7"/>
          <p:cNvCxnSpPr/>
          <p:nvPr userDrawn="1"/>
        </p:nvCxnSpPr>
        <p:spPr>
          <a:xfrm>
            <a:off x="8122920" y="0"/>
            <a:ext cx="0" cy="645431"/>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rotWithShape="1">
          <a:blip r:embed="rId18" cstate="print">
            <a:extLst>
              <a:ext uri="{28A0092B-C50C-407E-A947-70E740481C1C}">
                <a14:useLocalDpi xmlns:a14="http://schemas.microsoft.com/office/drawing/2010/main" val="0"/>
              </a:ext>
            </a:extLst>
          </a:blip>
          <a:srcRect l="2332" t="9793" b="7207"/>
          <a:stretch>
            <a:fillRect/>
          </a:stretch>
        </p:blipFill>
        <p:spPr>
          <a:xfrm>
            <a:off x="129540" y="4653281"/>
            <a:ext cx="1965355" cy="4317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4.jpeg"/><Relationship Id="rId12" Type="http://schemas.openxmlformats.org/officeDocument/2006/relationships/image" Target="../media/image4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3.jpeg"/><Relationship Id="rId11" Type="http://schemas.openxmlformats.org/officeDocument/2006/relationships/oleObject" Target="../embeddings/oleObject1.bin"/><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9.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10.png"/><Relationship Id="rId4" Type="http://schemas.openxmlformats.org/officeDocument/2006/relationships/image" Target="../media/image15.jpeg"/><Relationship Id="rId9"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 y="0"/>
            <a:ext cx="9141779" cy="5143500"/>
          </a:xfrm>
          <a:prstGeom prst="rect">
            <a:avLst/>
          </a:prstGeom>
        </p:spPr>
      </p:pic>
      <p:grpSp>
        <p:nvGrpSpPr>
          <p:cNvPr id="4" name="组合 3"/>
          <p:cNvGrpSpPr/>
          <p:nvPr/>
        </p:nvGrpSpPr>
        <p:grpSpPr>
          <a:xfrm>
            <a:off x="373380" y="-54528"/>
            <a:ext cx="4312863" cy="1300173"/>
            <a:chOff x="373380" y="-54528"/>
            <a:chExt cx="4312863" cy="1300173"/>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6" name="图片 5"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8" name="直线连接符 7"/>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80" y="158750"/>
            <a:ext cx="782764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现状分析：</a:t>
            </a:r>
            <a:r>
              <a:rPr sz="3100" dirty="0">
                <a:solidFill>
                  <a:srgbClr val="FF0000"/>
                </a:solidFill>
                <a:latin typeface="微软雅黑" panose="020B0503020204020204" charset="-122"/>
                <a:ea typeface="微软雅黑" panose="020B0503020204020204" charset="-122"/>
                <a:cs typeface="微软雅黑" panose="020B0503020204020204" charset="-122"/>
                <a:sym typeface="+mn-ea"/>
              </a:rPr>
              <a:t>新一代工业控制系统技术趋势</a:t>
            </a:r>
            <a:endParaRPr lang="zh-CN" altLang="en-US" sz="3100" b="1" dirty="0">
              <a:solidFill>
                <a:srgbClr val="0080FF"/>
              </a:solidFill>
              <a:latin typeface="微软雅黑" panose="020B0503020204020204" charset="-122"/>
              <a:ea typeface="微软雅黑" panose="020B0503020204020204" charset="-122"/>
            </a:endParaRPr>
          </a:p>
        </p:txBody>
      </p:sp>
      <p:sp>
        <p:nvSpPr>
          <p:cNvPr id="67" name="圆角矩形 66"/>
          <p:cNvSpPr/>
          <p:nvPr/>
        </p:nvSpPr>
        <p:spPr bwMode="auto">
          <a:xfrm>
            <a:off x="6170930" y="807720"/>
            <a:ext cx="2867025" cy="1864995"/>
          </a:xfrm>
          <a:prstGeom prst="roundRect">
            <a:avLst>
              <a:gd name="adj" fmla="val 2953"/>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olidFill>
            <a:prstDash val="solid"/>
          </a:ln>
          <a:effectLst/>
        </p:spPr>
        <p:txBody>
          <a:bodyPr vertOverflow="overflow" horzOverflow="overflow" vert="horz" wrap="square" numCol="1" spcCol="0" rtlCol="0" fromWordArt="0" anchor="ctr" anchorCtr="0" forceAA="0" compatLnSpc="1">
            <a:noAutofit/>
          </a:bodyPr>
          <a:lstStyle/>
          <a:p>
            <a:pPr lvl="0" algn="just">
              <a:defRP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控制系统多专业协同一体化设计</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，工艺流程、工业装备及控制与优化的一体化智能设计</a:t>
            </a:r>
          </a:p>
        </p:txBody>
      </p:sp>
      <p:sp>
        <p:nvSpPr>
          <p:cNvPr id="8" name="圆角矩形 7"/>
          <p:cNvSpPr/>
          <p:nvPr/>
        </p:nvSpPr>
        <p:spPr bwMode="auto">
          <a:xfrm>
            <a:off x="226060" y="807720"/>
            <a:ext cx="2807335" cy="1864995"/>
          </a:xfrm>
          <a:prstGeom prst="roundRect">
            <a:avLst>
              <a:gd name="adj" fmla="val 2953"/>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olidFill>
            <a:prstDash val="solid"/>
          </a:ln>
          <a:effectLst/>
        </p:spPr>
        <p:txBody>
          <a:bodyPr anchor="ctr"/>
          <a:lstStyle/>
          <a:p>
            <a:pPr algn="just" eaLnBrk="1" hangingPunct="1">
              <a:defRP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控制系统分散智能化与扁平化</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，分散控制向分散智能发展，工业装备智能化，软件定义装备</a:t>
            </a:r>
          </a:p>
        </p:txBody>
      </p:sp>
      <p:sp>
        <p:nvSpPr>
          <p:cNvPr id="9" name="圆角矩形 8"/>
          <p:cNvSpPr/>
          <p:nvPr/>
        </p:nvSpPr>
        <p:spPr bwMode="auto">
          <a:xfrm>
            <a:off x="3158490" y="807720"/>
            <a:ext cx="2899410" cy="1864995"/>
          </a:xfrm>
          <a:prstGeom prst="roundRect">
            <a:avLst>
              <a:gd name="adj" fmla="val 2953"/>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olidFill>
            <a:prstDash val="solid"/>
          </a:ln>
          <a:effectLst/>
        </p:spPr>
        <p:txBody>
          <a:bodyPr vertOverflow="overflow" horzOverflow="overflow" vert="horz" wrap="square" numCol="1" spcCol="0" rtlCol="0" fromWordArt="0" anchor="ctr" anchorCtr="0" forceAA="0" compatLnSpc="1">
            <a:noAutofit/>
          </a:bodyPr>
          <a:lstStyle/>
          <a:p>
            <a:pPr lvl="0" algn="just">
              <a:defRP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控制系统泛在化及协同化，</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嵌入式计算随工业互联网而无所不在，形成具有通信、控制、优化等强大处理能力的无边界的协同自动化平台</a:t>
            </a:r>
          </a:p>
        </p:txBody>
      </p:sp>
      <p:pic>
        <p:nvPicPr>
          <p:cNvPr id="18" name="图片 17"/>
          <p:cNvPicPr>
            <a:picLocks noChangeAspect="1"/>
          </p:cNvPicPr>
          <p:nvPr/>
        </p:nvPicPr>
        <p:blipFill>
          <a:blip r:embed="rId2"/>
          <a:stretch>
            <a:fillRect/>
          </a:stretch>
        </p:blipFill>
        <p:spPr>
          <a:xfrm>
            <a:off x="226060" y="2733040"/>
            <a:ext cx="2807335" cy="1867535"/>
          </a:xfrm>
          <a:prstGeom prst="rect">
            <a:avLst/>
          </a:prstGeom>
        </p:spPr>
      </p:pic>
      <p:pic>
        <p:nvPicPr>
          <p:cNvPr id="19" name="Picture 22" descr="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58490" y="2733040"/>
            <a:ext cx="2899410" cy="1779905"/>
          </a:xfrm>
          <a:prstGeom prst="rect">
            <a:avLst/>
          </a:prstGeom>
          <a:noFill/>
          <a:ln w="9525">
            <a:solidFill>
              <a:srgbClr val="000000">
                <a:alpha val="50980"/>
              </a:srgbClr>
            </a:solidFill>
            <a:miter lim="800000"/>
            <a:headEnd/>
            <a:tailEnd/>
          </a:ln>
        </p:spPr>
      </p:pic>
      <p:pic>
        <p:nvPicPr>
          <p:cNvPr id="20" name="图片 19"/>
          <p:cNvPicPr>
            <a:picLocks noChangeAspect="1"/>
          </p:cNvPicPr>
          <p:nvPr/>
        </p:nvPicPr>
        <p:blipFill>
          <a:blip r:embed="rId4"/>
          <a:stretch>
            <a:fillRect/>
          </a:stretch>
        </p:blipFill>
        <p:spPr>
          <a:xfrm>
            <a:off x="6170295" y="2733040"/>
            <a:ext cx="2867660" cy="1907540"/>
          </a:xfrm>
          <a:prstGeom prst="rect">
            <a:avLst/>
          </a:prstGeom>
        </p:spPr>
      </p:pic>
      <p:grpSp>
        <p:nvGrpSpPr>
          <p:cNvPr id="10" name="组合 9"/>
          <p:cNvGrpSpPr/>
          <p:nvPr/>
        </p:nvGrpSpPr>
        <p:grpSpPr>
          <a:xfrm>
            <a:off x="1921065" y="4364990"/>
            <a:ext cx="1825913" cy="1027076"/>
            <a:chOff x="2374824" y="-54528"/>
            <a:chExt cx="2311419" cy="1300173"/>
          </a:xfrm>
        </p:grpSpPr>
        <p:pic>
          <p:nvPicPr>
            <p:cNvPr id="11" name="图片 10" descr="手机屏幕的截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2" name="直线连接符 11"/>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80" y="158750"/>
            <a:ext cx="782764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现状分析：</a:t>
            </a:r>
            <a:r>
              <a:rPr sz="3100" dirty="0">
                <a:solidFill>
                  <a:srgbClr val="FF0000"/>
                </a:solidFill>
                <a:latin typeface="微软雅黑" panose="020B0503020204020204" charset="-122"/>
                <a:ea typeface="微软雅黑" panose="020B0503020204020204" charset="-122"/>
                <a:cs typeface="微软雅黑" panose="020B0503020204020204" charset="-122"/>
                <a:sym typeface="+mn-ea"/>
              </a:rPr>
              <a:t>新一代工业控制系统技术趋势</a:t>
            </a:r>
            <a:endParaRPr lang="zh-CN" altLang="en-US" sz="3100" b="1" dirty="0">
              <a:solidFill>
                <a:srgbClr val="0080FF"/>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309880" y="779780"/>
            <a:ext cx="8506460" cy="2160270"/>
          </a:xfrm>
          <a:prstGeom prst="rect">
            <a:avLst/>
          </a:prstGeom>
        </p:spPr>
      </p:pic>
      <p:sp>
        <p:nvSpPr>
          <p:cNvPr id="9" name="圆角矩形 8"/>
          <p:cNvSpPr/>
          <p:nvPr/>
        </p:nvSpPr>
        <p:spPr>
          <a:xfrm>
            <a:off x="309880" y="3050540"/>
            <a:ext cx="8506460" cy="1383030"/>
          </a:xfrm>
          <a:prstGeom prst="roundRect">
            <a:avLst>
              <a:gd name="adj" fmla="val 9503"/>
            </a:avLst>
          </a:prstGeom>
          <a:solidFill>
            <a:srgbClr val="5B9BD5">
              <a:lumMod val="75000"/>
            </a:srgbClr>
          </a:solidFill>
          <a:ln w="12700" cap="flat" cmpd="sng" algn="ctr">
            <a:solidFill>
              <a:srgbClr val="5B9BD5">
                <a:shade val="50000"/>
              </a:srgbClr>
            </a:solidFill>
            <a:prstDash val="solid"/>
            <a:miter lim="800000"/>
          </a:ln>
          <a:effectLst/>
        </p:spPr>
        <p:txBody>
          <a:bodyPr lIns="179705" rIns="179705" anchor="ctr"/>
          <a:lstStyle/>
          <a:p>
            <a:pPr algn="ctr">
              <a:lnSpc>
                <a:spcPct val="125000"/>
              </a:lnSpc>
              <a:spcAft>
                <a:spcPts val="1200"/>
              </a:spcAft>
              <a:defRPr/>
            </a:pPr>
            <a:r>
              <a:rPr lang="zh-CN" altLang="en-US"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工业</a:t>
            </a:r>
            <a:r>
              <a:rPr lang="en-US" altLang="zh-CN"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4.0</a:t>
            </a:r>
            <a:r>
              <a:rPr lang="zh-CN" altLang="en-US"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、信息物理融合系统、中国制造</a:t>
            </a:r>
            <a:r>
              <a:rPr lang="en-US" altLang="zh-CN"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2025</a:t>
            </a:r>
            <a:r>
              <a:rPr lang="zh-CN" altLang="en-US"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趋势下，</a:t>
            </a:r>
            <a:endParaRPr lang="en-US" altLang="zh-CN" sz="20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endParaRPr>
          </a:p>
          <a:p>
            <a:pPr algn="ctr">
              <a:lnSpc>
                <a:spcPct val="125000"/>
              </a:lnSpc>
              <a:defRPr/>
            </a:pPr>
            <a:r>
              <a:rPr lang="zh-CN" altLang="en-US" sz="28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cs typeface="微软雅黑" panose="020B0503020204020204" charset="-122"/>
              </a:rPr>
              <a:t>新一代工业控制系统安全面临前所未有的挑战！</a:t>
            </a:r>
          </a:p>
        </p:txBody>
      </p:sp>
      <p:grpSp>
        <p:nvGrpSpPr>
          <p:cNvPr id="5" name="组合 4"/>
          <p:cNvGrpSpPr/>
          <p:nvPr/>
        </p:nvGrpSpPr>
        <p:grpSpPr>
          <a:xfrm>
            <a:off x="1921065" y="4364990"/>
            <a:ext cx="1825913" cy="1027076"/>
            <a:chOff x="2374824" y="-54528"/>
            <a:chExt cx="2311419" cy="1300173"/>
          </a:xfrm>
        </p:grpSpPr>
        <p:pic>
          <p:nvPicPr>
            <p:cNvPr id="6" name="图片 5"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7" name="直线连接符 6"/>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建设背景</a:t>
            </a:r>
            <a:endParaRPr lang="zh-CN" altLang="en-US" sz="1800" dirty="0">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 name="圆角矩形 25"/>
          <p:cNvSpPr>
            <a:spLocks noChangeArrowheads="1"/>
          </p:cNvSpPr>
          <p:nvPr/>
        </p:nvSpPr>
        <p:spPr bwMode="auto">
          <a:xfrm>
            <a:off x="179308" y="847487"/>
            <a:ext cx="8785384" cy="3448526"/>
          </a:xfrm>
          <a:prstGeom prst="roundRect">
            <a:avLst>
              <a:gd name="adj" fmla="val 3130"/>
            </a:avLst>
          </a:prstGeom>
          <a:noFill/>
          <a:ln w="31750">
            <a:solidFill>
              <a:srgbClr val="002060"/>
            </a:solidFill>
            <a:round/>
          </a:ln>
          <a:extLst>
            <a:ext uri="{909E8E84-426E-40DD-AFC4-6F175D3DCCD1}">
              <a14:hiddenFill xmlns:a14="http://schemas.microsoft.com/office/drawing/2010/main">
                <a:solidFill>
                  <a:srgbClr val="4F81BD">
                    <a:alpha val="89018"/>
                  </a:srgbClr>
                </a:solidFill>
              </a14:hiddenFill>
            </a:ext>
          </a:extLst>
        </p:spPr>
        <p:txBody>
          <a:bodyPr lIns="108000" rIns="108000" anchor="ctr"/>
          <a:lstStyle>
            <a:lvl1pPr indent="45720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indent="438785" algn="just" eaLnBrk="1" hangingPunct="1">
              <a:lnSpc>
                <a:spcPct val="125000"/>
              </a:lnSpc>
              <a:spcBef>
                <a:spcPts val="900"/>
              </a:spcBef>
              <a:buNone/>
            </a:pPr>
            <a:r>
              <a:rPr lang="zh-CN" altLang="en-US" b="0" dirty="0">
                <a:solidFill>
                  <a:srgbClr val="FF0000"/>
                </a:solidFill>
              </a:rPr>
              <a:t>新一代工业控制系统信息</a:t>
            </a:r>
            <a:r>
              <a:rPr lang="zh-CN" altLang="zh-CN" b="0" dirty="0">
                <a:solidFill>
                  <a:srgbClr val="FF0000"/>
                </a:solidFill>
              </a:rPr>
              <a:t>安全技术从诞生到成熟，需要经过探索、实验、检测、评估和对抗演练等多个环节的反复锤炼</a:t>
            </a:r>
            <a:r>
              <a:rPr lang="zh-CN" altLang="zh-CN" b="0" dirty="0">
                <a:solidFill>
                  <a:schemeClr val="tx1"/>
                </a:solidFill>
              </a:rPr>
              <a:t>，而我国在上述环节的体系化和制度化建设严重滞后，</a:t>
            </a:r>
            <a:r>
              <a:rPr lang="zh-CN" altLang="zh-CN" b="0" dirty="0">
                <a:solidFill>
                  <a:srgbClr val="FF0000"/>
                </a:solidFill>
                <a:sym typeface="+mn-ea"/>
              </a:rPr>
              <a:t>缺失成体系评估演练双方对抗能力</a:t>
            </a:r>
            <a:r>
              <a:rPr lang="zh-CN" altLang="zh-CN" b="0" dirty="0">
                <a:solidFill>
                  <a:schemeClr val="tx1"/>
                </a:solidFill>
                <a:sym typeface="+mn-ea"/>
              </a:rPr>
              <a:t>，</a:t>
            </a:r>
            <a:r>
              <a:rPr lang="zh-CN" altLang="zh-CN" b="0" dirty="0">
                <a:solidFill>
                  <a:schemeClr val="tx1"/>
                </a:solidFill>
              </a:rPr>
              <a:t>缺失系统性实验测试环境、安全功能与性能指标测评规范、攻防对抗水平评价手段等；</a:t>
            </a:r>
          </a:p>
          <a:p>
            <a:pPr indent="438785" algn="just" eaLnBrk="1" hangingPunct="1">
              <a:lnSpc>
                <a:spcPct val="125000"/>
              </a:lnSpc>
              <a:spcBef>
                <a:spcPts val="900"/>
              </a:spcBef>
              <a:buNone/>
            </a:pPr>
            <a:r>
              <a:rPr lang="zh-CN" altLang="zh-CN" b="0" dirty="0">
                <a:solidFill>
                  <a:schemeClr val="tx1"/>
                </a:solidFill>
              </a:rPr>
              <a:t>实验装置的建设也处于起步阶段，紧缺成规模、高拟合现场应用场景大型实现装置，无法为工业控制系统统攻防技术的深入研究、实践、人才队伍的培养、产业化的发展提供强劲动力。</a:t>
            </a:r>
            <a:endParaRPr lang="zh-CN" altLang="zh-CN" b="0" dirty="0">
              <a:solidFill>
                <a:schemeClr val="tx1"/>
              </a:solidFill>
              <a:sym typeface="微软雅黑" panose="020B0503020204020204" charset="-122"/>
            </a:endParaRPr>
          </a:p>
        </p:txBody>
      </p:sp>
      <p:sp>
        <p:nvSpPr>
          <p:cNvPr id="4" name="文本框 3"/>
          <p:cNvSpPr txBox="1"/>
          <p:nvPr/>
        </p:nvSpPr>
        <p:spPr>
          <a:xfrm>
            <a:off x="309597" y="158975"/>
            <a:ext cx="271139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建设必要性</a:t>
            </a:r>
          </a:p>
        </p:txBody>
      </p:sp>
      <p:grpSp>
        <p:nvGrpSpPr>
          <p:cNvPr id="5" name="组合 4"/>
          <p:cNvGrpSpPr/>
          <p:nvPr/>
        </p:nvGrpSpPr>
        <p:grpSpPr>
          <a:xfrm>
            <a:off x="1921065" y="4364990"/>
            <a:ext cx="1825913" cy="1027076"/>
            <a:chOff x="2374824" y="-54528"/>
            <a:chExt cx="2311419" cy="1300173"/>
          </a:xfrm>
        </p:grpSpPr>
        <p:pic>
          <p:nvPicPr>
            <p:cNvPr id="6" name="图片 5"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7" name="直线连接符 6"/>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453164" y="702765"/>
            <a:ext cx="6438424" cy="837000"/>
          </a:xfrm>
          <a:prstGeom prst="rect">
            <a:avLst/>
          </a:prstGeom>
          <a:solidFill>
            <a:sysClr val="window" lastClr="FFFFFF"/>
          </a:solidFill>
          <a:ln w="25400" cap="flat" cmpd="sng" algn="ctr">
            <a:solidFill>
              <a:srgbClr val="4BACC6"/>
            </a:solidFill>
            <a:prstDash val="solid"/>
          </a:ln>
          <a:effectLst/>
        </p:spPr>
        <p:txBody>
          <a:bodyPr anchor="ctr"/>
          <a:lstStyle/>
          <a:p>
            <a:pPr marL="214630" indent="-214630" algn="just" defTabSz="685165" fontAlgn="auto">
              <a:lnSpc>
                <a:spcPct val="100000"/>
              </a:lnSpc>
              <a:spcBef>
                <a:spcPts val="600"/>
              </a:spcBef>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多为网络拓扑、操作系统、业务系统等复现，缺乏</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人员行为与社交关系</a:t>
            </a:r>
            <a:r>
              <a:rPr lang="zh-CN" altLang="en-US" sz="1400" kern="0" dirty="0">
                <a:latin typeface="微软雅黑" panose="020B0503020204020204" charset="-122"/>
                <a:ea typeface="微软雅黑" panose="020B0503020204020204" charset="-122"/>
                <a:sym typeface="微软雅黑" panose="020B0503020204020204" charset="-122"/>
              </a:rPr>
              <a:t>复现；</a:t>
            </a:r>
            <a:endParaRPr lang="en-US" altLang="zh-CN" sz="1400" kern="0" dirty="0">
              <a:latin typeface="微软雅黑" panose="020B0503020204020204" charset="-122"/>
              <a:ea typeface="微软雅黑" panose="020B0503020204020204" charset="-122"/>
              <a:sym typeface="微软雅黑" panose="020B0503020204020204" charset="-122"/>
            </a:endParaRPr>
          </a:p>
          <a:p>
            <a:pPr marL="214630" indent="-214630" defTabSz="685165" fontAlgn="auto">
              <a:lnSpc>
                <a:spcPct val="100000"/>
              </a:lnSpc>
              <a:spcBef>
                <a:spcPts val="600"/>
              </a:spcBef>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在资源受限条件下，</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复现规模、逼真度、复现速度难以平衡。</a:t>
            </a:r>
          </a:p>
        </p:txBody>
      </p:sp>
      <p:sp>
        <p:nvSpPr>
          <p:cNvPr id="17" name="矩形 16"/>
          <p:cNvSpPr/>
          <p:nvPr/>
        </p:nvSpPr>
        <p:spPr bwMode="auto">
          <a:xfrm>
            <a:off x="2453164" y="1592006"/>
            <a:ext cx="6440329" cy="837000"/>
          </a:xfrm>
          <a:prstGeom prst="rect">
            <a:avLst/>
          </a:prstGeom>
          <a:solidFill>
            <a:sysClr val="window" lastClr="FFFFFF"/>
          </a:solidFill>
          <a:ln w="25400" cap="flat" cmpd="sng" algn="ctr">
            <a:solidFill>
              <a:srgbClr val="4BACC6"/>
            </a:solidFill>
            <a:prstDash val="solid"/>
          </a:ln>
          <a:effectLst/>
        </p:spPr>
        <p:txBody>
          <a:bodyPr anchor="ctr"/>
          <a:lstStyle/>
          <a:p>
            <a:pPr marL="214630" indent="-214630" defTabSz="685165">
              <a:lnSpc>
                <a:spcPct val="125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试验控制不够灵活、高效，难以适应</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分布式试验任务和多样化用户需求；</a:t>
            </a:r>
            <a:endParaRPr lang="en-US" altLang="zh-CN" sz="1400" kern="0" dirty="0">
              <a:latin typeface="微软雅黑" panose="020B0503020204020204" charset="-122"/>
              <a:ea typeface="微软雅黑" panose="020B0503020204020204" charset="-122"/>
              <a:sym typeface="微软雅黑" panose="020B0503020204020204" charset="-122"/>
            </a:endParaRPr>
          </a:p>
          <a:p>
            <a:pPr marL="214630" indent="-214630" defTabSz="685165">
              <a:lnSpc>
                <a:spcPct val="125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试验控制方法</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难以支撑开放式、分布式试验任务以及资源配置；</a:t>
            </a:r>
            <a:endParaRPr lang="en-US" altLang="zh-CN" sz="1400" kern="0" dirty="0">
              <a:solidFill>
                <a:srgbClr val="FF0000"/>
              </a:solidFill>
              <a:latin typeface="微软雅黑" panose="020B0503020204020204" charset="-122"/>
              <a:ea typeface="微软雅黑" panose="020B0503020204020204" charset="-122"/>
              <a:sym typeface="微软雅黑" panose="020B0503020204020204" charset="-122"/>
            </a:endParaRPr>
          </a:p>
          <a:p>
            <a:pPr marL="214630" indent="-214630" defTabSz="685165">
              <a:lnSpc>
                <a:spcPct val="125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并行试验过程中的不同安全等级试验的</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安全隔离交换问题</a:t>
            </a:r>
            <a:r>
              <a:rPr lang="zh-CN" altLang="en-US" sz="1400" kern="0" dirty="0">
                <a:latin typeface="微软雅黑" panose="020B0503020204020204" charset="-122"/>
                <a:ea typeface="微软雅黑" panose="020B0503020204020204" charset="-122"/>
                <a:sym typeface="微软雅黑" panose="020B0503020204020204" charset="-122"/>
              </a:rPr>
              <a:t>缺乏有效解决方案。</a:t>
            </a:r>
          </a:p>
        </p:txBody>
      </p:sp>
      <p:sp>
        <p:nvSpPr>
          <p:cNvPr id="22" name="矩形 21"/>
          <p:cNvSpPr/>
          <p:nvPr/>
        </p:nvSpPr>
        <p:spPr bwMode="auto">
          <a:xfrm>
            <a:off x="2453640" y="2481165"/>
            <a:ext cx="6437948" cy="837000"/>
          </a:xfrm>
          <a:prstGeom prst="rect">
            <a:avLst/>
          </a:prstGeom>
          <a:solidFill>
            <a:sysClr val="window" lastClr="FFFFFF"/>
          </a:solidFill>
          <a:ln w="25400" cap="flat" cmpd="sng" algn="ctr">
            <a:solidFill>
              <a:srgbClr val="4BACC6"/>
            </a:solidFill>
            <a:prstDash val="solid"/>
          </a:ln>
          <a:effectLst/>
        </p:spPr>
        <p:txBody>
          <a:bodyPr anchor="ctr"/>
          <a:lstStyle/>
          <a:p>
            <a:pPr marL="214630" indent="-214630" defTabSz="685165">
              <a:lnSpc>
                <a:spcPct val="150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人工操作模式，测试手段单一，交互程度低，自动化、智能化手段不足；</a:t>
            </a:r>
            <a:endParaRPr lang="en-US" altLang="zh-CN" sz="1400" kern="0" dirty="0">
              <a:latin typeface="微软雅黑" panose="020B0503020204020204" charset="-122"/>
              <a:ea typeface="微软雅黑" panose="020B0503020204020204" charset="-122"/>
              <a:sym typeface="微软雅黑" panose="020B0503020204020204" charset="-122"/>
            </a:endParaRPr>
          </a:p>
          <a:p>
            <a:pPr marL="214630" indent="-214630" defTabSz="685165">
              <a:lnSpc>
                <a:spcPct val="150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攻防模型</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难以适应攻防技术的飞速发展</a:t>
            </a:r>
            <a:r>
              <a:rPr lang="zh-CN" altLang="en-US" sz="1400" kern="0" dirty="0">
                <a:latin typeface="微软雅黑" panose="020B0503020204020204" charset="-122"/>
                <a:ea typeface="微软雅黑" panose="020B0503020204020204" charset="-122"/>
                <a:sym typeface="微软雅黑" panose="020B0503020204020204" charset="-122"/>
              </a:rPr>
              <a:t>，演进攻防模型。</a:t>
            </a:r>
          </a:p>
        </p:txBody>
      </p:sp>
      <p:sp>
        <p:nvSpPr>
          <p:cNvPr id="26" name="矩形 25"/>
          <p:cNvSpPr/>
          <p:nvPr/>
        </p:nvSpPr>
        <p:spPr bwMode="auto">
          <a:xfrm>
            <a:off x="2453640" y="3370324"/>
            <a:ext cx="6437948" cy="837000"/>
          </a:xfrm>
          <a:prstGeom prst="rect">
            <a:avLst/>
          </a:prstGeom>
          <a:solidFill>
            <a:sysClr val="window" lastClr="FFFFFF"/>
          </a:solidFill>
          <a:ln w="25400" cap="flat" cmpd="sng" algn="ctr">
            <a:solidFill>
              <a:srgbClr val="4BACC6"/>
            </a:solidFill>
            <a:prstDash val="solid"/>
          </a:ln>
          <a:effectLst/>
        </p:spPr>
        <p:txBody>
          <a:bodyPr anchor="ctr"/>
          <a:lstStyle/>
          <a:p>
            <a:pPr marL="214630" indent="-214630" defTabSz="685165">
              <a:lnSpc>
                <a:spcPct val="150000"/>
              </a:lnSpc>
              <a:buFont typeface="Arial" panose="020B0604020202020204" pitchFamily="34" charset="0"/>
              <a:buChar char="•"/>
              <a:defRPr/>
            </a:pPr>
            <a:r>
              <a:rPr lang="zh-CN" altLang="en-US" sz="1400" kern="0" dirty="0">
                <a:latin typeface="微软雅黑" panose="020B0503020204020204" charset="-122"/>
                <a:ea typeface="微软雅黑" panose="020B0503020204020204" charset="-122"/>
                <a:sym typeface="微软雅黑" panose="020B0503020204020204" charset="-122"/>
              </a:rPr>
              <a:t>评估模型和指标体系难以适应复杂系统风险评估，</a:t>
            </a:r>
            <a:r>
              <a:rPr lang="zh-CN" altLang="en-US" sz="1400" kern="0" dirty="0">
                <a:solidFill>
                  <a:srgbClr val="FF0000"/>
                </a:solidFill>
                <a:latin typeface="微软雅黑" panose="020B0503020204020204" charset="-122"/>
                <a:ea typeface="微软雅黑" panose="020B0503020204020204" charset="-122"/>
                <a:sym typeface="微软雅黑" panose="020B0503020204020204" charset="-122"/>
              </a:rPr>
              <a:t>缺乏科学有效的评估体系。</a:t>
            </a:r>
          </a:p>
        </p:txBody>
      </p:sp>
      <p:grpSp>
        <p:nvGrpSpPr>
          <p:cNvPr id="7" name="组合 6"/>
          <p:cNvGrpSpPr/>
          <p:nvPr/>
        </p:nvGrpSpPr>
        <p:grpSpPr>
          <a:xfrm>
            <a:off x="240031" y="3369289"/>
            <a:ext cx="2181701" cy="836771"/>
            <a:chOff x="504" y="7328"/>
            <a:chExt cx="4581" cy="1757"/>
          </a:xfrm>
        </p:grpSpPr>
        <p:sp>
          <p:nvSpPr>
            <p:cNvPr id="27" name="矩形 26"/>
            <p:cNvSpPr/>
            <p:nvPr/>
          </p:nvSpPr>
          <p:spPr bwMode="auto">
            <a:xfrm>
              <a:off x="504" y="7328"/>
              <a:ext cx="4581" cy="1757"/>
            </a:xfrm>
            <a:prstGeom prst="rect">
              <a:avLst/>
            </a:prstGeom>
            <a:solidFill>
              <a:srgbClr val="2766A5"/>
            </a:solidFill>
            <a:ln w="25400" cap="flat" cmpd="sng" algn="ctr">
              <a:noFill/>
              <a:prstDash val="solid"/>
            </a:ln>
            <a:effectLst/>
          </p:spPr>
          <p:txBody>
            <a:bodyPr anchor="ctr"/>
            <a:lstStyle/>
            <a:p>
              <a:pPr algn="ctr" defTabSz="685165">
                <a:defRPr/>
              </a:pPr>
              <a:endParaRPr lang="zh-CN" altLang="en-US" sz="1200" kern="0">
                <a:solidFill>
                  <a:sysClr val="window" lastClr="FFFFFF"/>
                </a:solidFill>
                <a:latin typeface="微软雅黑" panose="020B0503020204020204" charset="-122"/>
                <a:ea typeface="微软雅黑 Light" panose="020B0502040204020203" pitchFamily="34" charset="-122"/>
              </a:endParaRPr>
            </a:p>
          </p:txBody>
        </p:sp>
        <p:sp>
          <p:nvSpPr>
            <p:cNvPr id="28" name="文本框 8"/>
            <p:cNvSpPr>
              <a:spLocks noChangeArrowheads="1"/>
            </p:cNvSpPr>
            <p:nvPr/>
          </p:nvSpPr>
          <p:spPr bwMode="auto">
            <a:xfrm>
              <a:off x="3359" y="7940"/>
              <a:ext cx="1726"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p>
              <a:pPr algn="ctr" defTabSz="685165">
                <a:lnSpc>
                  <a:spcPct val="120000"/>
                </a:lnSpc>
                <a:defRPr/>
              </a:pPr>
              <a:r>
                <a:rPr lang="zh-CN" altLang="en-US" sz="1500" kern="0" dirty="0">
                  <a:solidFill>
                    <a:sysClr val="window" lastClr="FFFFFF"/>
                  </a:solidFill>
                  <a:latin typeface="微软雅黑" panose="020B0503020204020204" charset="-122"/>
                  <a:ea typeface="微软雅黑" panose="020B0503020204020204" charset="-122"/>
                  <a:sym typeface="微软雅黑" panose="020B0503020204020204" charset="-122"/>
                </a:rPr>
                <a:t>评不准</a:t>
              </a:r>
            </a:p>
          </p:txBody>
        </p:sp>
        <p:pic>
          <p:nvPicPr>
            <p:cNvPr id="235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 y="7560"/>
              <a:ext cx="2530" cy="129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240030" y="698955"/>
            <a:ext cx="2182654" cy="836771"/>
            <a:chOff x="504" y="2135"/>
            <a:chExt cx="4583" cy="1757"/>
          </a:xfrm>
        </p:grpSpPr>
        <p:sp>
          <p:nvSpPr>
            <p:cNvPr id="13" name="矩形 12"/>
            <p:cNvSpPr/>
            <p:nvPr/>
          </p:nvSpPr>
          <p:spPr bwMode="auto">
            <a:xfrm>
              <a:off x="504" y="2135"/>
              <a:ext cx="4583" cy="1757"/>
            </a:xfrm>
            <a:prstGeom prst="rect">
              <a:avLst/>
            </a:prstGeom>
            <a:solidFill>
              <a:srgbClr val="2766A5"/>
            </a:solidFill>
            <a:ln w="25400" cap="flat" cmpd="sng" algn="ctr">
              <a:noFill/>
              <a:prstDash val="solid"/>
            </a:ln>
            <a:effectLst/>
          </p:spPr>
          <p:txBody>
            <a:bodyPr anchor="ctr"/>
            <a:lstStyle/>
            <a:p>
              <a:pPr algn="ctr" defTabSz="685165">
                <a:defRPr/>
              </a:pPr>
              <a:endParaRPr lang="zh-CN" altLang="en-US" sz="1200" kern="0">
                <a:solidFill>
                  <a:sysClr val="window" lastClr="FFFFFF"/>
                </a:solidFill>
                <a:latin typeface="微软雅黑" panose="020B0503020204020204" charset="-122"/>
                <a:ea typeface="微软雅黑 Light" panose="020B0502040204020203" pitchFamily="34" charset="-122"/>
              </a:endParaRPr>
            </a:p>
          </p:txBody>
        </p:sp>
        <p:sp>
          <p:nvSpPr>
            <p:cNvPr id="14" name="文本框 8"/>
            <p:cNvSpPr>
              <a:spLocks noChangeArrowheads="1"/>
            </p:cNvSpPr>
            <p:nvPr/>
          </p:nvSpPr>
          <p:spPr bwMode="auto">
            <a:xfrm>
              <a:off x="3370" y="2747"/>
              <a:ext cx="1716"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p>
              <a:pPr algn="ctr" defTabSz="685165">
                <a:lnSpc>
                  <a:spcPct val="120000"/>
                </a:lnSpc>
                <a:defRPr/>
              </a:pPr>
              <a:r>
                <a:rPr lang="zh-CN" altLang="en-US" sz="1500" kern="0" dirty="0">
                  <a:solidFill>
                    <a:sysClr val="window" lastClr="FFFFFF"/>
                  </a:solidFill>
                  <a:latin typeface="微软雅黑" panose="020B0503020204020204" charset="-122"/>
                  <a:ea typeface="微软雅黑" panose="020B0503020204020204" charset="-122"/>
                  <a:sym typeface="微软雅黑" panose="020B0503020204020204" charset="-122"/>
                </a:rPr>
                <a:t>仿不真</a:t>
              </a:r>
            </a:p>
          </p:txBody>
        </p:sp>
        <p:pic>
          <p:nvPicPr>
            <p:cNvPr id="23568" name="Picture 2" descr="E:\2014\非密\幻灯片\灯箱素材\CYBER-WARGAM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 y="2368"/>
              <a:ext cx="2563" cy="129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240030" y="1591924"/>
            <a:ext cx="2183130" cy="836771"/>
            <a:chOff x="504" y="4022"/>
            <a:chExt cx="4584" cy="1757"/>
          </a:xfrm>
        </p:grpSpPr>
        <p:sp>
          <p:nvSpPr>
            <p:cNvPr id="18" name="矩形 17"/>
            <p:cNvSpPr/>
            <p:nvPr/>
          </p:nvSpPr>
          <p:spPr bwMode="auto">
            <a:xfrm>
              <a:off x="504" y="4022"/>
              <a:ext cx="4584" cy="1757"/>
            </a:xfrm>
            <a:prstGeom prst="rect">
              <a:avLst/>
            </a:prstGeom>
            <a:solidFill>
              <a:srgbClr val="2766A5"/>
            </a:solidFill>
            <a:ln w="25400" cap="flat" cmpd="sng" algn="ctr">
              <a:noFill/>
              <a:prstDash val="solid"/>
            </a:ln>
            <a:effectLst/>
          </p:spPr>
          <p:txBody>
            <a:bodyPr anchor="ctr"/>
            <a:lstStyle/>
            <a:p>
              <a:pPr algn="ctr" defTabSz="685165">
                <a:defRPr/>
              </a:pPr>
              <a:endParaRPr lang="zh-CN" altLang="en-US" sz="1200" kern="0">
                <a:solidFill>
                  <a:sysClr val="window" lastClr="FFFFFF"/>
                </a:solidFill>
                <a:latin typeface="微软雅黑" panose="020B0503020204020204" charset="-122"/>
                <a:ea typeface="微软雅黑 Light" panose="020B0502040204020203" pitchFamily="34" charset="-122"/>
              </a:endParaRPr>
            </a:p>
          </p:txBody>
        </p:sp>
        <p:sp>
          <p:nvSpPr>
            <p:cNvPr id="19" name="文本框 8"/>
            <p:cNvSpPr>
              <a:spLocks noChangeArrowheads="1"/>
            </p:cNvSpPr>
            <p:nvPr/>
          </p:nvSpPr>
          <p:spPr bwMode="auto">
            <a:xfrm>
              <a:off x="3370" y="4634"/>
              <a:ext cx="1718"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p>
              <a:pPr algn="ctr" defTabSz="685165">
                <a:lnSpc>
                  <a:spcPct val="120000"/>
                </a:lnSpc>
                <a:defRPr/>
              </a:pPr>
              <a:r>
                <a:rPr lang="zh-CN" altLang="en-US" sz="1500" kern="0" dirty="0">
                  <a:solidFill>
                    <a:sysClr val="window" lastClr="FFFFFF"/>
                  </a:solidFill>
                  <a:latin typeface="微软雅黑" panose="020B0503020204020204" charset="-122"/>
                  <a:ea typeface="微软雅黑" panose="020B0503020204020204" charset="-122"/>
                  <a:sym typeface="微软雅黑" panose="020B0503020204020204" charset="-122"/>
                </a:rPr>
                <a:t>控不灵</a:t>
              </a:r>
            </a:p>
          </p:txBody>
        </p:sp>
        <p:pic>
          <p:nvPicPr>
            <p:cNvPr id="23569" name="Picture 3" descr="E:\2014\非密\幻灯片\灯箱素材\th0P16K2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 y="4273"/>
              <a:ext cx="2563" cy="125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239554" y="2480130"/>
            <a:ext cx="2182654" cy="836771"/>
            <a:chOff x="503" y="5899"/>
            <a:chExt cx="4583" cy="1757"/>
          </a:xfrm>
        </p:grpSpPr>
        <p:sp>
          <p:nvSpPr>
            <p:cNvPr id="23" name="矩形 22"/>
            <p:cNvSpPr/>
            <p:nvPr/>
          </p:nvSpPr>
          <p:spPr bwMode="auto">
            <a:xfrm>
              <a:off x="503" y="5899"/>
              <a:ext cx="4582" cy="1757"/>
            </a:xfrm>
            <a:prstGeom prst="rect">
              <a:avLst/>
            </a:prstGeom>
            <a:solidFill>
              <a:srgbClr val="2766A5"/>
            </a:solidFill>
            <a:ln w="25400" cap="flat" cmpd="sng" algn="ctr">
              <a:noFill/>
              <a:prstDash val="solid"/>
            </a:ln>
            <a:effectLst/>
          </p:spPr>
          <p:txBody>
            <a:bodyPr anchor="ctr"/>
            <a:lstStyle/>
            <a:p>
              <a:pPr algn="ctr" defTabSz="685165">
                <a:defRPr/>
              </a:pPr>
              <a:endParaRPr lang="zh-CN" altLang="en-US" sz="1200" kern="0">
                <a:solidFill>
                  <a:sysClr val="window" lastClr="FFFFFF"/>
                </a:solidFill>
                <a:latin typeface="微软雅黑" panose="020B0503020204020204" charset="-122"/>
                <a:ea typeface="微软雅黑 Light" panose="020B0502040204020203" pitchFamily="34" charset="-122"/>
              </a:endParaRPr>
            </a:p>
          </p:txBody>
        </p:sp>
        <p:sp>
          <p:nvSpPr>
            <p:cNvPr id="24" name="文本框 8"/>
            <p:cNvSpPr>
              <a:spLocks noChangeArrowheads="1"/>
            </p:cNvSpPr>
            <p:nvPr/>
          </p:nvSpPr>
          <p:spPr bwMode="auto">
            <a:xfrm>
              <a:off x="3327" y="6512"/>
              <a:ext cx="1759"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p>
              <a:pPr algn="ctr" defTabSz="685165">
                <a:lnSpc>
                  <a:spcPct val="120000"/>
                </a:lnSpc>
                <a:defRPr/>
              </a:pPr>
              <a:r>
                <a:rPr lang="zh-CN" altLang="en-US" sz="1500" kern="0" dirty="0">
                  <a:solidFill>
                    <a:sysClr val="window" lastClr="FFFFFF"/>
                  </a:solidFill>
                  <a:latin typeface="微软雅黑" panose="020B0503020204020204" charset="-122"/>
                  <a:ea typeface="微软雅黑" panose="020B0503020204020204" charset="-122"/>
                  <a:sym typeface="微软雅黑" panose="020B0503020204020204" charset="-122"/>
                </a:rPr>
                <a:t>用不精</a:t>
              </a:r>
            </a:p>
          </p:txBody>
        </p:sp>
        <p:pic>
          <p:nvPicPr>
            <p:cNvPr id="23570" name="Picture 4" descr="E:\2014\非密\幻灯片\素材2\imag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 y="6133"/>
              <a:ext cx="2530" cy="12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29" name="圆角矩形 6"/>
          <p:cNvSpPr>
            <a:spLocks noChangeArrowheads="1"/>
          </p:cNvSpPr>
          <p:nvPr/>
        </p:nvSpPr>
        <p:spPr bwMode="auto">
          <a:xfrm>
            <a:off x="239555" y="4213563"/>
            <a:ext cx="8652034" cy="454343"/>
          </a:xfrm>
          <a:prstGeom prst="roundRect">
            <a:avLst>
              <a:gd name="adj" fmla="val 8963"/>
            </a:avLst>
          </a:prstGeom>
          <a:solidFill>
            <a:schemeClr val="bg1"/>
          </a:solidFill>
          <a:ln w="38100">
            <a:solidFill>
              <a:srgbClr val="FF0000"/>
            </a:solidFill>
            <a:round/>
          </a:ln>
        </p:spPr>
        <p:txBody>
          <a:bodyPr anchor="ctr"/>
          <a:lstStyle>
            <a:lvl1pPr marL="171450" indent="5397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marL="0" lvl="1" algn="ctr" eaLnBrk="1" hangingPunct="1">
              <a:lnSpc>
                <a:spcPct val="110000"/>
              </a:lnSpc>
              <a:spcBef>
                <a:spcPct val="0"/>
              </a:spcBef>
              <a:buNone/>
            </a:pPr>
            <a:r>
              <a:rPr lang="zh-CN" altLang="en-US" sz="2100" b="0" dirty="0">
                <a:solidFill>
                  <a:srgbClr val="FF0000"/>
                </a:solidFill>
              </a:rPr>
              <a:t>缺失国家级的新一代工业控制系统信息安全大型实验装置！</a:t>
            </a:r>
          </a:p>
        </p:txBody>
      </p:sp>
      <p:sp>
        <p:nvSpPr>
          <p:cNvPr id="25" name="文本框 24"/>
          <p:cNvSpPr txBox="1"/>
          <p:nvPr/>
        </p:nvSpPr>
        <p:spPr>
          <a:xfrm>
            <a:off x="309597" y="116771"/>
            <a:ext cx="6724249" cy="58477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建设必要性：</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sym typeface="+mn-ea"/>
              </a:rPr>
              <a:t>当前试验场建设问题</a:t>
            </a:r>
            <a:endParaRPr lang="zh-CN" altLang="en-US" sz="3100" b="1" dirty="0">
              <a:solidFill>
                <a:srgbClr val="0080FF"/>
              </a:solidFill>
              <a:latin typeface="微软雅黑" panose="020B0503020204020204" charset="-122"/>
              <a:ea typeface="微软雅黑" panose="020B0503020204020204" charset="-122"/>
            </a:endParaRPr>
          </a:p>
        </p:txBody>
      </p:sp>
      <p:grpSp>
        <p:nvGrpSpPr>
          <p:cNvPr id="30" name="组合 29"/>
          <p:cNvGrpSpPr/>
          <p:nvPr/>
        </p:nvGrpSpPr>
        <p:grpSpPr>
          <a:xfrm>
            <a:off x="1921065" y="4364990"/>
            <a:ext cx="1825913" cy="1027076"/>
            <a:chOff x="2374824" y="-54528"/>
            <a:chExt cx="2311419" cy="1300173"/>
          </a:xfrm>
        </p:grpSpPr>
        <p:pic>
          <p:nvPicPr>
            <p:cNvPr id="31" name="图片 30" descr="手机屏幕的截图&#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32" name="直线连接符 31"/>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275034" y="1359486"/>
            <a:ext cx="8593931" cy="3177540"/>
          </a:xfrm>
          <a:prstGeom prst="roundRect">
            <a:avLst>
              <a:gd name="adj" fmla="val 6954"/>
            </a:avLst>
          </a:prstGeom>
          <a:ln w="38100">
            <a:solidFill>
              <a:srgbClr val="E40D0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lstStyle/>
          <a:p>
            <a:pPr indent="521335">
              <a:lnSpc>
                <a:spcPct val="150000"/>
              </a:lnSpc>
              <a:spcBef>
                <a:spcPts val="450"/>
              </a:spcBef>
              <a:defRPr/>
            </a:pPr>
            <a:r>
              <a:rPr lang="zh-CN" altLang="en-US" sz="2100">
                <a:solidFill>
                  <a:srgbClr val="FF0000"/>
                </a:solidFill>
                <a:ea typeface="微软雅黑" panose="020B0503020204020204" charset="-122"/>
                <a:sym typeface="Arial" panose="020B0604020202020204" pitchFamily="34" charset="0"/>
              </a:rPr>
              <a:t>集成多学科、多物理量、多尺度的数字仿真与平行运行机制，研究全流程全业务物理信息数据融合理论与方法，采用机理、数据、经验、知识相结合的方法，通过在线修正和动态考核，取得准确的高交互数字孪生动态模型？</a:t>
            </a:r>
          </a:p>
        </p:txBody>
      </p:sp>
      <p:sp>
        <p:nvSpPr>
          <p:cNvPr id="8" name="Rectangle 11"/>
          <p:cNvSpPr>
            <a:spLocks noChangeArrowheads="1"/>
          </p:cNvSpPr>
          <p:nvPr/>
        </p:nvSpPr>
        <p:spPr bwMode="auto">
          <a:xfrm>
            <a:off x="309597" y="822767"/>
            <a:ext cx="78828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dirty="0">
                <a:solidFill>
                  <a:srgbClr val="FF0000"/>
                </a:solidFill>
                <a:latin typeface="Arial" panose="020B0604020202020204" pitchFamily="34" charset="0"/>
                <a:sym typeface="Arial" panose="020B0604020202020204" pitchFamily="34" charset="0"/>
              </a:rPr>
              <a:t>强实时、复杂业务场景的工业装置高交互数字孪生动态模型</a:t>
            </a:r>
          </a:p>
        </p:txBody>
      </p:sp>
      <p:sp>
        <p:nvSpPr>
          <p:cNvPr id="5" name="文本框 4"/>
          <p:cNvSpPr txBox="1"/>
          <p:nvPr/>
        </p:nvSpPr>
        <p:spPr>
          <a:xfrm>
            <a:off x="309597" y="116771"/>
            <a:ext cx="7118145" cy="58477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关键科学技术问题</a:t>
            </a:r>
          </a:p>
        </p:txBody>
      </p:sp>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275034" y="1359486"/>
            <a:ext cx="8593931" cy="3177540"/>
          </a:xfrm>
          <a:prstGeom prst="roundRect">
            <a:avLst>
              <a:gd name="adj" fmla="val 6954"/>
            </a:avLst>
          </a:prstGeom>
          <a:ln w="38100">
            <a:solidFill>
              <a:srgbClr val="E40D0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lstStyle/>
          <a:p>
            <a:pPr indent="521335">
              <a:lnSpc>
                <a:spcPct val="150000"/>
              </a:lnSpc>
              <a:spcBef>
                <a:spcPts val="450"/>
              </a:spcBef>
              <a:defRPr/>
            </a:pPr>
            <a:r>
              <a:rPr lang="zh-CN" altLang="en-US" sz="2100" dirty="0">
                <a:solidFill>
                  <a:srgbClr val="000000"/>
                </a:solidFill>
                <a:ea typeface="微软雅黑" panose="020B0503020204020204" charset="-122"/>
                <a:sym typeface="Arial" panose="020B0604020202020204" pitchFamily="34" charset="0"/>
              </a:rPr>
              <a:t>在现有工业控制系统“有毒带菌”环境下，如何构建具有内生安全动态防御能力的新一代工业控制系统安全体系架构，形成针对现役工业控制系统的多层次纵深防护体系？</a:t>
            </a:r>
            <a:r>
              <a:rPr lang="zh-CN" altLang="en-US" sz="2100" dirty="0">
                <a:solidFill>
                  <a:srgbClr val="FF0000"/>
                </a:solidFill>
                <a:ea typeface="微软雅黑" panose="020B0503020204020204" charset="-122"/>
                <a:sym typeface="Arial" panose="020B0604020202020204" pitchFamily="34" charset="0"/>
              </a:rPr>
              <a:t>如何建立相关标准规范与机制，实现自主组件与现存系统的渗透融合与伴生共存，通过迭代更新</a:t>
            </a:r>
            <a:r>
              <a:rPr lang="zh-CN" altLang="en-US" sz="2100">
                <a:solidFill>
                  <a:srgbClr val="FF0000"/>
                </a:solidFill>
                <a:ea typeface="微软雅黑" panose="020B0503020204020204" charset="-122"/>
                <a:sym typeface="Arial" panose="020B0604020202020204" pitchFamily="34" charset="0"/>
              </a:rPr>
              <a:t>实现工业控制系统持续</a:t>
            </a:r>
            <a:r>
              <a:rPr lang="zh-CN" altLang="en-US" sz="2100" dirty="0">
                <a:solidFill>
                  <a:srgbClr val="FF0000"/>
                </a:solidFill>
                <a:ea typeface="微软雅黑" panose="020B0503020204020204" charset="-122"/>
                <a:sym typeface="Arial" panose="020B0604020202020204" pitchFamily="34" charset="0"/>
              </a:rPr>
              <a:t>演进？</a:t>
            </a:r>
            <a:endParaRPr lang="zh-CN" altLang="en-US" sz="2100" kern="0" dirty="0">
              <a:solidFill>
                <a:srgbClr val="FF0000"/>
              </a:solidFill>
              <a:latin typeface="微软雅黑" panose="020B0503020204020204" charset="-122"/>
              <a:ea typeface="微软雅黑" panose="020B0503020204020204" charset="-122"/>
              <a:sym typeface="+mn-ea"/>
            </a:endParaRPr>
          </a:p>
        </p:txBody>
      </p:sp>
      <p:sp>
        <p:nvSpPr>
          <p:cNvPr id="8" name="Rectangle 11"/>
          <p:cNvSpPr>
            <a:spLocks noChangeArrowheads="1"/>
          </p:cNvSpPr>
          <p:nvPr/>
        </p:nvSpPr>
        <p:spPr bwMode="auto">
          <a:xfrm>
            <a:off x="309597" y="822767"/>
            <a:ext cx="78828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dirty="0">
                <a:solidFill>
                  <a:srgbClr val="FF0000"/>
                </a:solidFill>
                <a:latin typeface="Arial" panose="020B0604020202020204" pitchFamily="34" charset="0"/>
                <a:sym typeface="Arial" panose="020B0604020202020204" pitchFamily="34" charset="0"/>
              </a:rPr>
              <a:t>系统内生安全动态防御的安全体系架构与机制</a:t>
            </a:r>
            <a:endParaRPr lang="en-US" altLang="zh-CN" dirty="0">
              <a:solidFill>
                <a:srgbClr val="FF0000"/>
              </a:solidFill>
              <a:latin typeface="Arial" panose="020B0604020202020204" pitchFamily="34" charset="0"/>
              <a:sym typeface="Arial" panose="020B0604020202020204" pitchFamily="34" charset="0"/>
            </a:endParaRPr>
          </a:p>
        </p:txBody>
      </p:sp>
      <p:sp>
        <p:nvSpPr>
          <p:cNvPr id="5" name="文本框 4"/>
          <p:cNvSpPr txBox="1"/>
          <p:nvPr/>
        </p:nvSpPr>
        <p:spPr>
          <a:xfrm>
            <a:off x="309597" y="116771"/>
            <a:ext cx="7118145" cy="58477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关键科学技术问题</a:t>
            </a:r>
          </a:p>
        </p:txBody>
      </p:sp>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275034" y="1359486"/>
            <a:ext cx="8593931" cy="3177540"/>
          </a:xfrm>
          <a:prstGeom prst="roundRect">
            <a:avLst>
              <a:gd name="adj" fmla="val 6954"/>
            </a:avLst>
          </a:prstGeom>
          <a:ln w="38100">
            <a:solidFill>
              <a:srgbClr val="E40D0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lstStyle/>
          <a:p>
            <a:pPr indent="569595">
              <a:lnSpc>
                <a:spcPct val="150000"/>
              </a:lnSpc>
              <a:defRPr/>
            </a:pPr>
            <a:r>
              <a:rPr lang="zh-CN" altLang="zh-CN" sz="2100" dirty="0">
                <a:solidFill>
                  <a:srgbClr val="000000"/>
                </a:solidFill>
                <a:latin typeface="微软雅黑" panose="020B0503020204020204" charset="-122"/>
                <a:ea typeface="微软雅黑" panose="020B0503020204020204" charset="-122"/>
                <a:sym typeface="Arial" panose="020B0604020202020204" pitchFamily="34" charset="0"/>
              </a:rPr>
              <a:t>基于</a:t>
            </a:r>
            <a:r>
              <a:rPr lang="zh-CN" altLang="en-US" sz="2100" dirty="0">
                <a:solidFill>
                  <a:srgbClr val="000000"/>
                </a:solidFill>
                <a:latin typeface="微软雅黑" panose="020B0503020204020204" charset="-122"/>
                <a:ea typeface="微软雅黑" panose="020B0503020204020204" charset="-122"/>
                <a:sym typeface="Arial" panose="020B0604020202020204" pitchFamily="34" charset="0"/>
              </a:rPr>
              <a:t>工业控制</a:t>
            </a:r>
            <a:r>
              <a:rPr lang="zh-CN" altLang="zh-CN" sz="2100" dirty="0">
                <a:solidFill>
                  <a:srgbClr val="000000"/>
                </a:solidFill>
                <a:latin typeface="微软雅黑" panose="020B0503020204020204" charset="-122"/>
                <a:ea typeface="微软雅黑" panose="020B0503020204020204" charset="-122"/>
                <a:sym typeface="Arial" panose="020B0604020202020204" pitchFamily="34" charset="0"/>
              </a:rPr>
              <a:t>系统的实时数据、操作行为、历史数据、</a:t>
            </a:r>
            <a:r>
              <a:rPr lang="zh-CN" altLang="en-US" sz="2100" dirty="0">
                <a:solidFill>
                  <a:srgbClr val="000000"/>
                </a:solidFill>
                <a:latin typeface="微软雅黑" panose="020B0503020204020204" charset="-122"/>
                <a:ea typeface="微软雅黑" panose="020B0503020204020204" charset="-122"/>
                <a:sym typeface="Arial" panose="020B0604020202020204" pitchFamily="34" charset="0"/>
              </a:rPr>
              <a:t>工程经验、</a:t>
            </a:r>
            <a:r>
              <a:rPr lang="zh-CN" altLang="zh-CN" sz="2100" dirty="0">
                <a:solidFill>
                  <a:srgbClr val="000000"/>
                </a:solidFill>
                <a:latin typeface="微软雅黑" panose="020B0503020204020204" charset="-122"/>
                <a:ea typeface="微软雅黑" panose="020B0503020204020204" charset="-122"/>
                <a:sym typeface="Arial" panose="020B0604020202020204" pitchFamily="34" charset="0"/>
              </a:rPr>
              <a:t>事件记录参数等多维工程特征，</a:t>
            </a:r>
            <a:r>
              <a:rPr lang="zh-CN" altLang="en-US" sz="2100" dirty="0">
                <a:solidFill>
                  <a:srgbClr val="FF0000"/>
                </a:solidFill>
                <a:latin typeface="微软雅黑" panose="020B0503020204020204" charset="-122"/>
                <a:ea typeface="微软雅黑" panose="020B0503020204020204" charset="-122"/>
                <a:sym typeface="Arial" panose="020B0604020202020204" pitchFamily="34" charset="0"/>
              </a:rPr>
              <a:t>如何</a:t>
            </a:r>
            <a:r>
              <a:rPr lang="zh-CN" altLang="zh-CN" sz="2100" dirty="0">
                <a:solidFill>
                  <a:srgbClr val="FF0000"/>
                </a:solidFill>
                <a:latin typeface="微软雅黑" panose="020B0503020204020204" charset="-122"/>
                <a:ea typeface="微软雅黑" panose="020B0503020204020204" charset="-122"/>
                <a:sym typeface="Arial" panose="020B0604020202020204" pitchFamily="34" charset="0"/>
              </a:rPr>
              <a:t>建立信息空间与物理空间综合的形式化分析框架，构建具有深度防御能力的脆弱型分析</a:t>
            </a:r>
            <a:r>
              <a:rPr lang="zh-CN" altLang="en-US" sz="2100" dirty="0">
                <a:solidFill>
                  <a:srgbClr val="FF0000"/>
                </a:solidFill>
                <a:latin typeface="微软雅黑" panose="020B0503020204020204" charset="-122"/>
                <a:ea typeface="微软雅黑" panose="020B0503020204020204" charset="-122"/>
                <a:sym typeface="Arial" panose="020B0604020202020204" pitchFamily="34" charset="0"/>
              </a:rPr>
              <a:t>、</a:t>
            </a:r>
            <a:r>
              <a:rPr lang="zh-CN" altLang="zh-CN" sz="2100" dirty="0">
                <a:solidFill>
                  <a:srgbClr val="FF0000"/>
                </a:solidFill>
                <a:latin typeface="微软雅黑" panose="020B0503020204020204" charset="-122"/>
                <a:ea typeface="微软雅黑" panose="020B0503020204020204" charset="-122"/>
                <a:sym typeface="Arial" panose="020B0604020202020204" pitchFamily="34" charset="0"/>
              </a:rPr>
              <a:t>威胁态势</a:t>
            </a:r>
            <a:r>
              <a:rPr lang="zh-CN" altLang="en-US" sz="2100" dirty="0">
                <a:solidFill>
                  <a:srgbClr val="FF0000"/>
                </a:solidFill>
                <a:latin typeface="微软雅黑" panose="020B0503020204020204" charset="-122"/>
                <a:ea typeface="微软雅黑" panose="020B0503020204020204" charset="-122"/>
                <a:sym typeface="Arial" panose="020B0604020202020204" pitchFamily="34" charset="0"/>
              </a:rPr>
              <a:t>未知行为与异常行为</a:t>
            </a:r>
            <a:r>
              <a:rPr lang="zh-CN" altLang="zh-CN" sz="2100" dirty="0">
                <a:solidFill>
                  <a:srgbClr val="FF0000"/>
                </a:solidFill>
                <a:latin typeface="微软雅黑" panose="020B0503020204020204" charset="-122"/>
                <a:ea typeface="微软雅黑" panose="020B0503020204020204" charset="-122"/>
                <a:sym typeface="Arial" panose="020B0604020202020204" pitchFamily="34" charset="0"/>
              </a:rPr>
              <a:t>感知</a:t>
            </a:r>
            <a:r>
              <a:rPr lang="zh-CN" altLang="en-US" sz="2100" dirty="0">
                <a:solidFill>
                  <a:srgbClr val="FF0000"/>
                </a:solidFill>
                <a:latin typeface="微软雅黑" panose="020B0503020204020204" charset="-122"/>
                <a:ea typeface="微软雅黑" panose="020B0503020204020204" charset="-122"/>
                <a:sym typeface="Arial" panose="020B0604020202020204" pitchFamily="34" charset="0"/>
              </a:rPr>
              <a:t>、认知的</a:t>
            </a:r>
            <a:r>
              <a:rPr lang="zh-CN" altLang="zh-CN" sz="2100" dirty="0">
                <a:solidFill>
                  <a:srgbClr val="FF0000"/>
                </a:solidFill>
                <a:latin typeface="微软雅黑" panose="020B0503020204020204" charset="-122"/>
                <a:ea typeface="微软雅黑" panose="020B0503020204020204" charset="-122"/>
                <a:sym typeface="Arial" panose="020B0604020202020204" pitchFamily="34" charset="0"/>
              </a:rPr>
              <a:t>理论与模型</a:t>
            </a:r>
            <a:r>
              <a:rPr lang="zh-CN" altLang="en-US" sz="2100" dirty="0">
                <a:solidFill>
                  <a:srgbClr val="FF0000"/>
                </a:solidFill>
                <a:latin typeface="微软雅黑" panose="020B0503020204020204" charset="-122"/>
                <a:ea typeface="微软雅黑" panose="020B0503020204020204" charset="-122"/>
                <a:sym typeface="Arial" panose="020B0604020202020204" pitchFamily="34" charset="0"/>
              </a:rPr>
              <a:t>？</a:t>
            </a:r>
            <a:endParaRPr lang="zh-CN" altLang="en-US" sz="2100" kern="0" dirty="0">
              <a:solidFill>
                <a:srgbClr val="FF0000"/>
              </a:solidFill>
              <a:latin typeface="微软雅黑" panose="020B0503020204020204" charset="-122"/>
              <a:ea typeface="微软雅黑" panose="020B0503020204020204" charset="-122"/>
              <a:sym typeface="+mn-ea"/>
            </a:endParaRPr>
          </a:p>
        </p:txBody>
      </p:sp>
      <p:sp>
        <p:nvSpPr>
          <p:cNvPr id="8" name="Rectangle 11"/>
          <p:cNvSpPr>
            <a:spLocks noChangeArrowheads="1"/>
          </p:cNvSpPr>
          <p:nvPr/>
        </p:nvSpPr>
        <p:spPr bwMode="auto">
          <a:xfrm>
            <a:off x="309597" y="822767"/>
            <a:ext cx="78828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dirty="0">
                <a:solidFill>
                  <a:srgbClr val="FF0000"/>
                </a:solidFill>
                <a:latin typeface="Arial" panose="020B0604020202020204" pitchFamily="34" charset="0"/>
                <a:sym typeface="Arial" panose="020B0604020202020204" pitchFamily="34" charset="0"/>
              </a:rPr>
              <a:t>系统</a:t>
            </a:r>
            <a:r>
              <a:rPr lang="zh-CN" altLang="en-US" dirty="0">
                <a:solidFill>
                  <a:srgbClr val="FF0000"/>
                </a:solidFill>
                <a:latin typeface="Arial" panose="020B0604020202020204" pitchFamily="34" charset="0"/>
                <a:sym typeface="+mn-ea"/>
              </a:rPr>
              <a:t>未知入侵和异常</a:t>
            </a:r>
            <a:r>
              <a:rPr lang="zh-CN" altLang="zh-CN" dirty="0">
                <a:solidFill>
                  <a:srgbClr val="FF0000"/>
                </a:solidFill>
                <a:latin typeface="Arial" panose="020B0604020202020204" pitchFamily="34" charset="0"/>
                <a:sym typeface="+mn-ea"/>
              </a:rPr>
              <a:t>行为的智能感知与综合认知</a:t>
            </a:r>
            <a:endParaRPr lang="en-US" altLang="zh-CN" dirty="0">
              <a:solidFill>
                <a:srgbClr val="FF0000"/>
              </a:solidFill>
              <a:latin typeface="Arial" panose="020B0604020202020204" pitchFamily="34" charset="0"/>
              <a:sym typeface="Arial" panose="020B0604020202020204" pitchFamily="34" charset="0"/>
            </a:endParaRPr>
          </a:p>
        </p:txBody>
      </p:sp>
      <p:sp>
        <p:nvSpPr>
          <p:cNvPr id="5" name="文本框 4"/>
          <p:cNvSpPr txBox="1"/>
          <p:nvPr/>
        </p:nvSpPr>
        <p:spPr>
          <a:xfrm>
            <a:off x="309597" y="116771"/>
            <a:ext cx="7118145" cy="58477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关键科学技术问题</a:t>
            </a:r>
          </a:p>
        </p:txBody>
      </p:sp>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4750"/>
          </a:xfrm>
          <a:prstGeom prst="rect">
            <a:avLst/>
          </a:prstGeom>
        </p:spPr>
      </p:pic>
      <p:sp>
        <p:nvSpPr>
          <p:cNvPr id="3" name="文本占位符 2"/>
          <p:cNvSpPr>
            <a:spLocks noGrp="1"/>
          </p:cNvSpPr>
          <p:nvPr>
            <p:ph type="body" sz="quarter" idx="11"/>
          </p:nvPr>
        </p:nvSpPr>
        <p:spPr>
          <a:xfrm>
            <a:off x="0" y="1753870"/>
            <a:ext cx="9144000" cy="1635125"/>
          </a:xfrm>
        </p:spPr>
        <p:txBody>
          <a:bodyPr/>
          <a:lstStyle/>
          <a:p>
            <a:r>
              <a:rPr lang="zh-CN" altLang="en-US" kern="100" spc="300" dirty="0">
                <a:solidFill>
                  <a:srgbClr val="FFFFFF"/>
                </a:solidFill>
                <a:sym typeface="+mn-ea"/>
              </a:rPr>
              <a:t>新一代工业控制系统信息安全大型实验装置</a:t>
            </a:r>
            <a:endParaRPr kumimoji="1" lang="zh-CN" altLang="en-US" dirty="0">
              <a:latin typeface="微软雅黑" panose="020B0503020204020204" charset="-122"/>
              <a:ea typeface="微软雅黑" panose="020B0503020204020204" charset="-122"/>
            </a:endParaRPr>
          </a:p>
        </p:txBody>
      </p:sp>
      <p:sp>
        <p:nvSpPr>
          <p:cNvPr id="5" name="文本占位符 4"/>
          <p:cNvSpPr>
            <a:spLocks noGrp="1"/>
          </p:cNvSpPr>
          <p:nvPr>
            <p:ph type="body" sz="quarter" idx="13"/>
          </p:nvPr>
        </p:nvSpPr>
        <p:spPr>
          <a:xfrm>
            <a:off x="3416935" y="3735070"/>
            <a:ext cx="2252345" cy="378460"/>
          </a:xfrm>
        </p:spPr>
        <p:txBody>
          <a:bodyPr/>
          <a:lstStyle/>
          <a:p>
            <a:r>
              <a:rPr kumimoji="1" lang="zh-CN" altLang="en-US" sz="2400" dirty="0">
                <a:solidFill>
                  <a:schemeClr val="bg1"/>
                </a:solidFill>
              </a:rPr>
              <a:t>王 文 海   教授</a:t>
            </a:r>
          </a:p>
        </p:txBody>
      </p:sp>
      <p:grpSp>
        <p:nvGrpSpPr>
          <p:cNvPr id="6" name="组合 5"/>
          <p:cNvGrpSpPr/>
          <p:nvPr/>
        </p:nvGrpSpPr>
        <p:grpSpPr>
          <a:xfrm>
            <a:off x="379730" y="-54528"/>
            <a:ext cx="4312863" cy="1300173"/>
            <a:chOff x="373380" y="-54528"/>
            <a:chExt cx="4312863" cy="130017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9" name="图片 8"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0" name="直线连接符 9"/>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21065" y="4364990"/>
            <a:ext cx="1825913" cy="1027076"/>
            <a:chOff x="2374824" y="-54528"/>
            <a:chExt cx="2311419" cy="1300173"/>
          </a:xfrm>
        </p:grpSpPr>
        <p:pic>
          <p:nvPicPr>
            <p:cNvPr id="5" name="图片 4"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6" name="直线连接符 5"/>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标题 2"/>
          <p:cNvSpPr>
            <a:spLocks noGrp="1"/>
          </p:cNvSpPr>
          <p:nvPr>
            <p:ph type="title" idx="4294967295"/>
          </p:nvPr>
        </p:nvSpPr>
        <p:spPr>
          <a:xfrm>
            <a:off x="379827" y="99036"/>
            <a:ext cx="6457950" cy="431800"/>
          </a:xfrm>
          <a:noFill/>
        </p:spPr>
        <p:txBody>
          <a:bodyPr wrap="square" rtlCol="0">
            <a:spAutoFit/>
          </a:bodyPr>
          <a:lstStyle/>
          <a:p>
            <a:r>
              <a:rPr sz="3100" b="1" dirty="0" err="1">
                <a:solidFill>
                  <a:srgbClr val="0080FF"/>
                </a:solidFill>
                <a:latin typeface="微软雅黑" panose="020B0503020204020204" charset="-122"/>
                <a:ea typeface="微软雅黑" panose="020B0503020204020204" charset="-122"/>
                <a:cs typeface="+mn-cs"/>
                <a:sym typeface="+mn-ea"/>
              </a:rPr>
              <a:t>装置</a:t>
            </a:r>
            <a:r>
              <a:rPr lang="zh-CN" altLang="en-US" sz="3100" b="1" dirty="0">
                <a:solidFill>
                  <a:srgbClr val="0080FF"/>
                </a:solidFill>
                <a:latin typeface="微软雅黑" panose="020B0503020204020204" charset="-122"/>
                <a:ea typeface="微软雅黑" panose="020B0503020204020204" charset="-122"/>
                <a:cs typeface="+mn-cs"/>
                <a:sym typeface="+mn-ea"/>
              </a:rPr>
              <a:t>总体</a:t>
            </a:r>
            <a:r>
              <a:rPr sz="3100" b="1" dirty="0" err="1">
                <a:solidFill>
                  <a:srgbClr val="0080FF"/>
                </a:solidFill>
                <a:latin typeface="微软雅黑" panose="020B0503020204020204" charset="-122"/>
                <a:ea typeface="微软雅黑" panose="020B0503020204020204" charset="-122"/>
                <a:cs typeface="+mn-cs"/>
                <a:sym typeface="+mn-ea"/>
              </a:rPr>
              <a:t>建设内容</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sp>
        <p:nvSpPr>
          <p:cNvPr id="2" name="圆角矩形 6"/>
          <p:cNvSpPr>
            <a:spLocks noChangeArrowheads="1"/>
          </p:cNvSpPr>
          <p:nvPr/>
        </p:nvSpPr>
        <p:spPr bwMode="auto">
          <a:xfrm>
            <a:off x="516890" y="728980"/>
            <a:ext cx="8110220" cy="4414520"/>
          </a:xfrm>
          <a:prstGeom prst="roundRect">
            <a:avLst>
              <a:gd name="adj" fmla="val 3639"/>
            </a:avLst>
          </a:prstGeom>
          <a:solidFill>
            <a:schemeClr val="bg1"/>
          </a:solidFill>
          <a:ln w="38100">
            <a:solidFill>
              <a:srgbClr val="002060"/>
            </a:solidFill>
            <a:round/>
          </a:ln>
          <a:effectLst/>
        </p:spPr>
        <p:txBody>
          <a:bodyPr lIns="90170" tIns="46990" rIns="90170" bIns="46990" anchor="ctr"/>
          <a:lstStyle>
            <a:lvl1pPr indent="5397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indent="498475" algn="just" hangingPunct="1">
              <a:lnSpc>
                <a:spcPct val="125000"/>
              </a:lnSpc>
              <a:spcBef>
                <a:spcPts val="225"/>
              </a:spcBef>
              <a:buNone/>
              <a:defRPr/>
            </a:pPr>
            <a:r>
              <a:rPr sz="1800" b="0" kern="0" dirty="0">
                <a:solidFill>
                  <a:schemeClr val="tx1"/>
                </a:solidFill>
                <a:sym typeface="+mn-ea"/>
              </a:rPr>
              <a:t>建设一个大规模、通用化、高拟合的新一代工业控制系统信息安全大型实验装置。支持3个联合装置的</a:t>
            </a:r>
            <a:r>
              <a:rPr lang="zh-CN" altLang="zh-CN" sz="1800" b="0" dirty="0">
                <a:solidFill>
                  <a:schemeClr val="tx1"/>
                </a:solidFill>
                <a:cs typeface="微软雅黑" panose="020B0503020204020204" charset="-122"/>
                <a:sym typeface="+mn-ea"/>
              </a:rPr>
              <a:t>实物</a:t>
            </a:r>
            <a:r>
              <a:rPr lang="en-US" altLang="zh-CN" sz="1800" b="0" dirty="0">
                <a:solidFill>
                  <a:schemeClr val="tx1"/>
                </a:solidFill>
                <a:cs typeface="微软雅黑" panose="020B0503020204020204" charset="-122"/>
                <a:sym typeface="+mn-ea"/>
              </a:rPr>
              <a:t>/</a:t>
            </a:r>
            <a:r>
              <a:rPr lang="zh-CN" altLang="zh-CN" sz="1800" b="0" dirty="0">
                <a:solidFill>
                  <a:schemeClr val="tx1"/>
                </a:solidFill>
                <a:cs typeface="微软雅黑" panose="020B0503020204020204" charset="-122"/>
                <a:sym typeface="+mn-ea"/>
              </a:rPr>
              <a:t>半实物</a:t>
            </a:r>
            <a:r>
              <a:rPr lang="en-US" altLang="zh-CN" sz="1800" b="0" dirty="0">
                <a:solidFill>
                  <a:schemeClr val="tx1"/>
                </a:solidFill>
                <a:cs typeface="微软雅黑" panose="020B0503020204020204" charset="-122"/>
                <a:sym typeface="+mn-ea"/>
              </a:rPr>
              <a:t>/</a:t>
            </a:r>
            <a:r>
              <a:rPr lang="zh-CN" altLang="zh-CN" sz="1800" b="0" dirty="0">
                <a:solidFill>
                  <a:schemeClr val="tx1"/>
                </a:solidFill>
                <a:cs typeface="微软雅黑" panose="020B0503020204020204" charset="-122"/>
                <a:sym typeface="+mn-ea"/>
              </a:rPr>
              <a:t>平行</a:t>
            </a:r>
            <a:r>
              <a:rPr lang="en-US" altLang="zh-CN" sz="1800" b="0" dirty="0">
                <a:solidFill>
                  <a:schemeClr val="tx1"/>
                </a:solidFill>
                <a:cs typeface="微软雅黑" panose="020B0503020204020204" charset="-122"/>
                <a:sym typeface="+mn-ea"/>
              </a:rPr>
              <a:t>/</a:t>
            </a:r>
            <a:r>
              <a:rPr lang="zh-CN" altLang="zh-CN" sz="1800" b="0" dirty="0">
                <a:solidFill>
                  <a:schemeClr val="tx1"/>
                </a:solidFill>
                <a:cs typeface="微软雅黑" panose="020B0503020204020204" charset="-122"/>
                <a:sym typeface="+mn-ea"/>
              </a:rPr>
              <a:t>虚拟等高拟合度的工业控制系统联合动态试验。</a:t>
            </a:r>
          </a:p>
          <a:p>
            <a:pPr marL="831215" indent="-359410" algn="just" hangingPunct="1">
              <a:lnSpc>
                <a:spcPct val="125000"/>
              </a:lnSpc>
              <a:spcBef>
                <a:spcPts val="225"/>
              </a:spcBef>
              <a:buFont typeface="+mj-ea"/>
              <a:buAutoNum type="circleNumDbPlain"/>
              <a:defRPr/>
            </a:pPr>
            <a:r>
              <a:rPr lang="zh-CN" altLang="en-US" sz="1800" b="0" kern="0" dirty="0">
                <a:solidFill>
                  <a:srgbClr val="FF0000"/>
                </a:solidFill>
                <a:sym typeface="+mn-ea"/>
              </a:rPr>
              <a:t>安全测试验证系统</a:t>
            </a:r>
            <a:r>
              <a:rPr lang="zh-CN" altLang="en-US" sz="1800" b="0" kern="0" dirty="0">
                <a:solidFill>
                  <a:schemeClr val="tx1"/>
                </a:solidFill>
                <a:sym typeface="+mn-ea"/>
              </a:rPr>
              <a:t>，</a:t>
            </a:r>
            <a:r>
              <a:rPr sz="1800" b="0" kern="0" dirty="0">
                <a:solidFill>
                  <a:schemeClr val="tx1"/>
                </a:solidFill>
                <a:sym typeface="+mn-ea"/>
              </a:rPr>
              <a:t>研发</a:t>
            </a:r>
            <a:r>
              <a:rPr lang="zh-CN" sz="1800" b="0" kern="0" dirty="0">
                <a:solidFill>
                  <a:schemeClr val="tx1"/>
                </a:solidFill>
                <a:sym typeface="+mn-ea"/>
              </a:rPr>
              <a:t>拟态工业控制系统，</a:t>
            </a:r>
            <a:r>
              <a:rPr sz="1800" b="0" kern="0" dirty="0">
                <a:solidFill>
                  <a:schemeClr val="tx1"/>
                </a:solidFill>
                <a:sym typeface="+mn-ea"/>
              </a:rPr>
              <a:t>建设新一代工业控制系统测试环境</a:t>
            </a:r>
            <a:r>
              <a:rPr lang="zh-CN" sz="1800" b="0" kern="0" dirty="0">
                <a:solidFill>
                  <a:schemeClr val="tx1"/>
                </a:solidFill>
                <a:sym typeface="+mn-ea"/>
              </a:rPr>
              <a:t>；</a:t>
            </a:r>
            <a:r>
              <a:rPr sz="1800" b="0" kern="0" dirty="0">
                <a:solidFill>
                  <a:schemeClr val="tx1"/>
                </a:solidFill>
                <a:sym typeface="+mn-ea"/>
              </a:rPr>
              <a:t>研发控制系统IO实时映射系统</a:t>
            </a:r>
            <a:r>
              <a:rPr lang="zh-CN" sz="1800" b="0" kern="0" dirty="0">
                <a:solidFill>
                  <a:schemeClr val="tx1"/>
                </a:solidFill>
                <a:sym typeface="+mn-ea"/>
              </a:rPr>
              <a:t>、</a:t>
            </a:r>
            <a:r>
              <a:rPr sz="1800" b="0" kern="0" dirty="0">
                <a:solidFill>
                  <a:schemeClr val="tx1"/>
                </a:solidFill>
                <a:sym typeface="+mn-ea"/>
              </a:rPr>
              <a:t>在线切换硬件装置与系统，以及控制系统模拟测试管理系统；构建10种国内外主流品牌控制系统测试实验环境</a:t>
            </a:r>
            <a:r>
              <a:rPr lang="zh-CN" sz="1800" b="0" kern="0" dirty="0">
                <a:solidFill>
                  <a:schemeClr val="tx1"/>
                </a:solidFill>
                <a:sym typeface="+mn-ea"/>
              </a:rPr>
              <a:t>。</a:t>
            </a:r>
            <a:endParaRPr sz="1800" b="0" kern="0" dirty="0">
              <a:solidFill>
                <a:schemeClr val="tx1"/>
              </a:solidFill>
              <a:sym typeface="+mn-ea"/>
            </a:endParaRPr>
          </a:p>
          <a:p>
            <a:pPr marL="831215" indent="-359410" algn="just" hangingPunct="1">
              <a:lnSpc>
                <a:spcPct val="125000"/>
              </a:lnSpc>
              <a:spcBef>
                <a:spcPts val="225"/>
              </a:spcBef>
              <a:buFont typeface="+mj-ea"/>
              <a:buAutoNum type="circleNumDbPlain"/>
              <a:defRPr/>
            </a:pPr>
            <a:r>
              <a:rPr sz="1800" b="0" kern="0" dirty="0" err="1">
                <a:solidFill>
                  <a:srgbClr val="FF0000"/>
                </a:solidFill>
                <a:sym typeface="+mn-ea"/>
              </a:rPr>
              <a:t>数字孪生</a:t>
            </a:r>
            <a:r>
              <a:rPr lang="zh-CN" altLang="en-US" sz="1800" b="0" kern="0" dirty="0">
                <a:solidFill>
                  <a:srgbClr val="FF0000"/>
                </a:solidFill>
                <a:sym typeface="+mn-ea"/>
              </a:rPr>
              <a:t>模型系统</a:t>
            </a:r>
            <a:r>
              <a:rPr lang="zh-CN" altLang="en-US" sz="1800" b="0" kern="0" dirty="0">
                <a:solidFill>
                  <a:schemeClr val="tx1"/>
                </a:solidFill>
                <a:sym typeface="+mn-ea"/>
              </a:rPr>
              <a:t>，研制</a:t>
            </a:r>
            <a:r>
              <a:rPr sz="1800" b="0" kern="0" dirty="0" err="1">
                <a:solidFill>
                  <a:schemeClr val="tx1"/>
                </a:solidFill>
                <a:sym typeface="+mn-ea"/>
              </a:rPr>
              <a:t>电力工程</a:t>
            </a:r>
            <a:r>
              <a:rPr sz="1800" b="0" kern="0" dirty="0">
                <a:solidFill>
                  <a:schemeClr val="tx1"/>
                </a:solidFill>
                <a:sym typeface="+mn-ea"/>
              </a:rPr>
              <a:t>、</a:t>
            </a:r>
            <a:r>
              <a:rPr lang="zh-CN" altLang="en-US" sz="1800" b="0" kern="0" dirty="0">
                <a:solidFill>
                  <a:schemeClr val="tx1"/>
                </a:solidFill>
                <a:sym typeface="+mn-ea"/>
              </a:rPr>
              <a:t>石化</a:t>
            </a:r>
            <a:r>
              <a:rPr sz="1800" b="0" kern="0" dirty="0" err="1">
                <a:solidFill>
                  <a:schemeClr val="tx1"/>
                </a:solidFill>
                <a:sym typeface="+mn-ea"/>
              </a:rPr>
              <a:t>工程</a:t>
            </a:r>
            <a:r>
              <a:rPr sz="1800" b="0" kern="0" dirty="0">
                <a:solidFill>
                  <a:schemeClr val="tx1"/>
                </a:solidFill>
                <a:sym typeface="+mn-ea"/>
              </a:rPr>
              <a:t>、</a:t>
            </a:r>
            <a:r>
              <a:rPr lang="zh-CN" altLang="en-US" sz="1800" b="0" kern="0" dirty="0">
                <a:solidFill>
                  <a:schemeClr val="tx1"/>
                </a:solidFill>
                <a:sym typeface="+mn-ea"/>
              </a:rPr>
              <a:t>冶金炼铁</a:t>
            </a:r>
            <a:r>
              <a:rPr sz="1800" b="0" kern="0" dirty="0">
                <a:solidFill>
                  <a:schemeClr val="tx1"/>
                </a:solidFill>
                <a:sym typeface="+mn-ea"/>
              </a:rPr>
              <a:t>等3类关键工程</a:t>
            </a:r>
            <a:r>
              <a:rPr lang="zh-CN" altLang="en-US" sz="1800" b="0" kern="0" dirty="0">
                <a:solidFill>
                  <a:schemeClr val="tx1"/>
                </a:solidFill>
                <a:sym typeface="+mn-ea"/>
              </a:rPr>
              <a:t>的</a:t>
            </a:r>
            <a:r>
              <a:rPr sz="1800" b="0" kern="0" dirty="0">
                <a:solidFill>
                  <a:schemeClr val="tx1"/>
                </a:solidFill>
                <a:sym typeface="+mn-ea"/>
              </a:rPr>
              <a:t>数字孪生装置模型</a:t>
            </a:r>
            <a:r>
              <a:rPr lang="zh-CN" sz="1800" b="0" kern="0" dirty="0">
                <a:solidFill>
                  <a:schemeClr val="tx1"/>
                </a:solidFill>
                <a:sym typeface="+mn-ea"/>
              </a:rPr>
              <a:t>。</a:t>
            </a:r>
            <a:endParaRPr lang="en-US" altLang="zh-CN" sz="1800" b="0" kern="0" dirty="0">
              <a:solidFill>
                <a:schemeClr val="tx1"/>
              </a:solidFill>
              <a:sym typeface="+mn-ea"/>
            </a:endParaRPr>
          </a:p>
          <a:p>
            <a:pPr marL="831215" indent="-359410" algn="just" hangingPunct="1">
              <a:lnSpc>
                <a:spcPct val="125000"/>
              </a:lnSpc>
              <a:spcBef>
                <a:spcPts val="225"/>
              </a:spcBef>
              <a:buFont typeface="+mj-ea"/>
              <a:buAutoNum type="circleNumDbPlain"/>
              <a:defRPr/>
            </a:pPr>
            <a:r>
              <a:rPr lang="zh-CN" altLang="en-US" sz="1800" b="0" dirty="0">
                <a:solidFill>
                  <a:srgbClr val="FF0000"/>
                </a:solidFill>
                <a:cs typeface="微软雅黑" panose="020B0503020204020204" charset="-122"/>
                <a:sym typeface="+mn-ea"/>
              </a:rPr>
              <a:t>管理控制与监测评估</a:t>
            </a:r>
            <a:r>
              <a:rPr lang="zh-CN" altLang="zh-CN" sz="1800" b="0" dirty="0">
                <a:solidFill>
                  <a:srgbClr val="FF0000"/>
                </a:solidFill>
                <a:cs typeface="微软雅黑" panose="020B0503020204020204" charset="-122"/>
                <a:sym typeface="+mn-ea"/>
              </a:rPr>
              <a:t>系统</a:t>
            </a:r>
            <a:r>
              <a:rPr lang="zh-CN" altLang="zh-CN" sz="1800" b="0" dirty="0">
                <a:solidFill>
                  <a:schemeClr val="tx1"/>
                </a:solidFill>
                <a:cs typeface="微软雅黑" panose="020B0503020204020204" charset="-122"/>
                <a:sym typeface="+mn-ea"/>
              </a:rPr>
              <a:t>，研发信息安全管理控制系统、信息安全监测评估系统、信息安全对抗演练系统等</a:t>
            </a:r>
            <a:r>
              <a:rPr lang="zh-CN" altLang="en-US" sz="1800" b="0" dirty="0">
                <a:solidFill>
                  <a:schemeClr val="tx1"/>
                </a:solidFill>
                <a:cs typeface="微软雅黑" panose="020B0503020204020204" charset="-122"/>
                <a:sym typeface="+mn-ea"/>
              </a:rPr>
              <a:t>，建设新一代工业控制系统综合安全技术验证平台。</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4" descr="工控安全实验装置整体架构图.安全测试验证子系统王文海190523"/>
          <p:cNvPicPr>
            <a:picLocks noChangeAspect="1"/>
          </p:cNvPicPr>
          <p:nvPr/>
        </p:nvPicPr>
        <p:blipFill>
          <a:blip r:embed="rId3"/>
          <a:stretch>
            <a:fillRect/>
          </a:stretch>
        </p:blipFill>
        <p:spPr>
          <a:xfrm>
            <a:off x="5740400" y="686435"/>
            <a:ext cx="2737485" cy="3647440"/>
          </a:xfrm>
          <a:prstGeom prst="rect">
            <a:avLst/>
          </a:prstGeom>
          <a:noFill/>
          <a:ln w="9525">
            <a:noFill/>
          </a:ln>
        </p:spPr>
      </p:pic>
      <p:sp>
        <p:nvSpPr>
          <p:cNvPr id="21" name="副标题 4"/>
          <p:cNvSpPr>
            <a:spLocks noChangeArrowheads="1"/>
          </p:cNvSpPr>
          <p:nvPr/>
        </p:nvSpPr>
        <p:spPr bwMode="auto">
          <a:xfrm flipH="1">
            <a:off x="377666" y="686276"/>
            <a:ext cx="2323331" cy="30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marL="171450" indent="-1714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514350" indent="-1714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857250" indent="-17145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2001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15430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algn="l" eaLnBrk="1" hangingPunct="1">
              <a:buFont typeface="Arial" panose="020B0604020202020204" pitchFamily="34" charset="0"/>
              <a:buNone/>
            </a:pPr>
            <a:r>
              <a:rPr lang="zh-CN" altLang="en-US" sz="2000" cap="all" dirty="0">
                <a:solidFill>
                  <a:srgbClr val="FF0000"/>
                </a:solidFill>
                <a:cs typeface="微软雅黑" panose="020B0503020204020204" charset="-122"/>
              </a:rPr>
              <a:t>安全</a:t>
            </a:r>
            <a:r>
              <a:rPr lang="zh-CN" altLang="en-US" sz="2000" kern="0" dirty="0">
                <a:solidFill>
                  <a:srgbClr val="FF0000"/>
                </a:solidFill>
                <a:sym typeface="+mn-ea"/>
              </a:rPr>
              <a:t>测试验证系统</a:t>
            </a:r>
            <a:endParaRPr lang="zh-CN" altLang="en-US" sz="2000" cap="all" dirty="0">
              <a:solidFill>
                <a:srgbClr val="FF0000"/>
              </a:solidFill>
              <a:cs typeface="微软雅黑" panose="020B0503020204020204" charset="-122"/>
            </a:endParaRPr>
          </a:p>
        </p:txBody>
      </p:sp>
      <p:sp>
        <p:nvSpPr>
          <p:cNvPr id="23" name="内容占位符 2"/>
          <p:cNvSpPr txBox="1"/>
          <p:nvPr/>
        </p:nvSpPr>
        <p:spPr>
          <a:xfrm>
            <a:off x="377825" y="989965"/>
            <a:ext cx="2323465" cy="3561080"/>
          </a:xfrm>
          <a:prstGeom prst="rect">
            <a:avLst/>
          </a:prstGeom>
        </p:spPr>
        <p:txBody>
          <a:bodyPr anchor="ctr" anchorCtr="0"/>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b="1">
                <a:solidFill>
                  <a:srgbClr val="366092"/>
                </a:solidFill>
                <a:latin typeface="+mn-lt"/>
                <a:ea typeface="+mn-ea"/>
                <a:cs typeface="+mn-cs"/>
                <a:sym typeface="Calibri" panose="020F050202020403020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b="1">
                <a:solidFill>
                  <a:srgbClr val="366092"/>
                </a:solidFill>
                <a:latin typeface="+mn-lt"/>
                <a:ea typeface="+mn-ea"/>
                <a:sym typeface="Calibri" panose="020F050202020403020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b="1">
                <a:solidFill>
                  <a:srgbClr val="366092"/>
                </a:solidFill>
                <a:latin typeface="+mn-lt"/>
                <a:ea typeface="+mn-ea"/>
                <a:sym typeface="Calibri" panose="020F050202020403020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5pPr>
            <a:lvl6pPr marL="20002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6pPr>
            <a:lvl7pPr marL="24574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7pPr>
            <a:lvl8pPr marL="29146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8pPr>
            <a:lvl9pPr marL="33718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9pPr>
          </a:lstStyle>
          <a:p>
            <a:pPr marL="0" indent="478790" algn="just">
              <a:lnSpc>
                <a:spcPct val="125000"/>
              </a:lnSpc>
              <a:spcBef>
                <a:spcPts val="900"/>
              </a:spcBef>
              <a:buNone/>
              <a:defRPr/>
            </a:pPr>
            <a:r>
              <a:rPr lang="zh-CN" altLang="en-US" sz="1800" b="0" kern="0" dirty="0">
                <a:solidFill>
                  <a:srgbClr val="FF0000"/>
                </a:solidFill>
                <a:latin typeface="微软雅黑" panose="020B0503020204020204" charset="-122"/>
                <a:ea typeface="微软雅黑" panose="020B0503020204020204" charset="-122"/>
              </a:rPr>
              <a:t>由工控系统层、信息监控层、工业云平台组成的</a:t>
            </a:r>
            <a:r>
              <a:rPr sz="1800" b="0" kern="0" dirty="0">
                <a:solidFill>
                  <a:srgbClr val="000000"/>
                </a:solidFill>
                <a:latin typeface="微软雅黑" panose="020B0503020204020204" charset="-122"/>
                <a:ea typeface="微软雅黑" panose="020B0503020204020204" charset="-122"/>
              </a:rPr>
              <a:t>工业控制系统测试实验环境，包括</a:t>
            </a:r>
            <a:r>
              <a:rPr lang="zh-CN" sz="1800" b="0" kern="0" dirty="0">
                <a:solidFill>
                  <a:srgbClr val="000000"/>
                </a:solidFill>
                <a:latin typeface="微软雅黑" panose="020B0503020204020204" charset="-122"/>
                <a:ea typeface="微软雅黑" panose="020B0503020204020204" charset="-122"/>
              </a:rPr>
              <a:t>国内外</a:t>
            </a:r>
            <a:r>
              <a:rPr sz="1800" b="0" kern="0" dirty="0">
                <a:solidFill>
                  <a:srgbClr val="000000"/>
                </a:solidFill>
                <a:latin typeface="微软雅黑" panose="020B0503020204020204" charset="-122"/>
                <a:ea typeface="微软雅黑" panose="020B0503020204020204" charset="-122"/>
              </a:rPr>
              <a:t>10种主流品牌控制系统，</a:t>
            </a:r>
            <a:r>
              <a:rPr lang="zh-CN" sz="1800" b="0" kern="0" dirty="0">
                <a:solidFill>
                  <a:srgbClr val="000000"/>
                </a:solidFill>
                <a:latin typeface="微软雅黑" panose="020B0503020204020204" charset="-122"/>
                <a:ea typeface="微软雅黑" panose="020B0503020204020204" charset="-122"/>
              </a:rPr>
              <a:t>支持多种工业</a:t>
            </a:r>
            <a:r>
              <a:rPr sz="1800" b="0" kern="0" dirty="0" err="1">
                <a:solidFill>
                  <a:srgbClr val="000000"/>
                </a:solidFill>
                <a:latin typeface="微软雅黑" panose="020B0503020204020204" charset="-122"/>
                <a:ea typeface="微软雅黑" panose="020B0503020204020204" charset="-122"/>
              </a:rPr>
              <a:t>实时网络与现场总线，以及先控、优化、调度、管理、决策等工业软件</a:t>
            </a:r>
            <a:r>
              <a:rPr sz="1800" b="0" kern="0" dirty="0">
                <a:solidFill>
                  <a:srgbClr val="000000"/>
                </a:solidFill>
                <a:latin typeface="微软雅黑" panose="020B0503020204020204" charset="-122"/>
                <a:ea typeface="微软雅黑" panose="020B0503020204020204" charset="-122"/>
              </a:rPr>
              <a:t>。</a:t>
            </a:r>
          </a:p>
        </p:txBody>
      </p:sp>
      <p:pic>
        <p:nvPicPr>
          <p:cNvPr id="2" name="图片 44" descr="工控安全实验装置整体架构图.安全测试验证子系统王文海190523"/>
          <p:cNvPicPr>
            <a:picLocks noChangeAspect="1"/>
          </p:cNvPicPr>
          <p:nvPr/>
        </p:nvPicPr>
        <p:blipFill>
          <a:blip r:embed="rId3"/>
          <a:stretch>
            <a:fillRect/>
          </a:stretch>
        </p:blipFill>
        <p:spPr>
          <a:xfrm>
            <a:off x="3072765" y="881380"/>
            <a:ext cx="2793365" cy="3649345"/>
          </a:xfrm>
          <a:prstGeom prst="rect">
            <a:avLst/>
          </a:prstGeom>
          <a:noFill/>
          <a:ln w="9525">
            <a:noFill/>
          </a:ln>
        </p:spPr>
      </p:pic>
      <p:sp>
        <p:nvSpPr>
          <p:cNvPr id="7" name="标题 2"/>
          <p:cNvSpPr txBox="1"/>
          <p:nvPr/>
        </p:nvSpPr>
        <p:spPr>
          <a:xfrm>
            <a:off x="379827" y="99036"/>
            <a:ext cx="6457950" cy="431800"/>
          </a:xfrm>
          <a:noFill/>
        </p:spPr>
        <p:txBody>
          <a:bodyPr wrap="square"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100" b="1" dirty="0">
                <a:solidFill>
                  <a:srgbClr val="0080FF"/>
                </a:solidFill>
                <a:latin typeface="微软雅黑" panose="020B0503020204020204" charset="-122"/>
                <a:ea typeface="微软雅黑" panose="020B0503020204020204" charset="-122"/>
                <a:cs typeface="+mn-cs"/>
                <a:sym typeface="+mn-ea"/>
              </a:rPr>
              <a:t>装置建设内容</a:t>
            </a:r>
            <a:r>
              <a:rPr lang="en-US" altLang="zh-CN" sz="3100" b="1" dirty="0">
                <a:solidFill>
                  <a:srgbClr val="0080FF"/>
                </a:solidFill>
                <a:latin typeface="微软雅黑" panose="020B0503020204020204" charset="-122"/>
                <a:ea typeface="微软雅黑" panose="020B0503020204020204" charset="-122"/>
                <a:cs typeface="+mn-cs"/>
                <a:sym typeface="+mn-ea"/>
              </a:rPr>
              <a:t>1</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grpSp>
        <p:nvGrpSpPr>
          <p:cNvPr id="8" name="组合 7"/>
          <p:cNvGrpSpPr/>
          <p:nvPr/>
        </p:nvGrpSpPr>
        <p:grpSpPr>
          <a:xfrm>
            <a:off x="1921065" y="4364990"/>
            <a:ext cx="1825913" cy="1027076"/>
            <a:chOff x="2374824" y="-54528"/>
            <a:chExt cx="2311419" cy="1300173"/>
          </a:xfrm>
        </p:grpSpPr>
        <p:pic>
          <p:nvPicPr>
            <p:cNvPr id="9" name="图片 8"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0" name="直线连接符 9"/>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4"/>
          <p:cNvSpPr>
            <a:spLocks noChangeArrowheads="1"/>
          </p:cNvSpPr>
          <p:nvPr/>
        </p:nvSpPr>
        <p:spPr bwMode="auto">
          <a:xfrm flipH="1">
            <a:off x="464821" y="696973"/>
            <a:ext cx="2534126" cy="30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marL="171450" indent="-1714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514350" indent="-1714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857250" indent="-17145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2001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15430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algn="l" eaLnBrk="1" hangingPunct="1">
              <a:buFont typeface="Arial" panose="020B0604020202020204" pitchFamily="34" charset="0"/>
              <a:buNone/>
            </a:pPr>
            <a:r>
              <a:rPr lang="zh-CN" altLang="en-US" sz="2000" cap="all" dirty="0">
                <a:solidFill>
                  <a:srgbClr val="FF0000"/>
                </a:solidFill>
                <a:cs typeface="微软雅黑" panose="020B0503020204020204" charset="-122"/>
              </a:rPr>
              <a:t>数字孪生模型系统</a:t>
            </a:r>
          </a:p>
        </p:txBody>
      </p:sp>
      <p:sp>
        <p:nvSpPr>
          <p:cNvPr id="7" name="内容占位符 2"/>
          <p:cNvSpPr txBox="1"/>
          <p:nvPr/>
        </p:nvSpPr>
        <p:spPr>
          <a:xfrm>
            <a:off x="191770" y="1301750"/>
            <a:ext cx="8696960" cy="1595755"/>
          </a:xfrm>
          <a:prstGeom prst="rect">
            <a:avLst/>
          </a:prstGeom>
        </p:spPr>
        <p:txBody>
          <a:bodyPr anchor="ctr" anchorCtr="0"/>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b="1">
                <a:solidFill>
                  <a:srgbClr val="366092"/>
                </a:solidFill>
                <a:latin typeface="+mn-lt"/>
                <a:ea typeface="+mn-ea"/>
                <a:cs typeface="+mn-cs"/>
                <a:sym typeface="Calibri" panose="020F050202020403020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b="1">
                <a:solidFill>
                  <a:srgbClr val="366092"/>
                </a:solidFill>
                <a:latin typeface="+mn-lt"/>
                <a:ea typeface="+mn-ea"/>
                <a:sym typeface="Calibri" panose="020F050202020403020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b="1">
                <a:solidFill>
                  <a:srgbClr val="366092"/>
                </a:solidFill>
                <a:latin typeface="+mn-lt"/>
                <a:ea typeface="+mn-ea"/>
                <a:sym typeface="Calibri" panose="020F050202020403020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5pPr>
            <a:lvl6pPr marL="20002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6pPr>
            <a:lvl7pPr marL="24574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7pPr>
            <a:lvl8pPr marL="29146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8pPr>
            <a:lvl9pPr marL="33718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9pPr>
          </a:lstStyle>
          <a:p>
            <a:pPr marL="0" indent="466090" algn="just">
              <a:lnSpc>
                <a:spcPct val="125000"/>
              </a:lnSpc>
              <a:spcBef>
                <a:spcPts val="525"/>
              </a:spcBef>
              <a:buNone/>
              <a:defRPr/>
            </a:pPr>
            <a:r>
              <a:rPr lang="zh-CN" altLang="en-US" sz="1800" b="0" kern="0" dirty="0">
                <a:solidFill>
                  <a:srgbClr val="FF0000"/>
                </a:solidFill>
                <a:latin typeface="微软雅黑" panose="020B0503020204020204" charset="-122"/>
                <a:ea typeface="微软雅黑" panose="020B0503020204020204" charset="-122"/>
              </a:rPr>
              <a:t>建立对经济社会、国计民生有重大影响的、或者具有高温高压设备、易爆易燃介质、有毒有害物质的大型工业生产装置和国家关键基础设施的数字孪生模型与模拟映射装置</a:t>
            </a:r>
            <a:r>
              <a:rPr lang="zh-CN" altLang="en-US" sz="1800" b="0" kern="0" dirty="0">
                <a:solidFill>
                  <a:srgbClr val="000000"/>
                </a:solidFill>
                <a:latin typeface="微软雅黑" panose="020B0503020204020204" charset="-122"/>
                <a:ea typeface="微软雅黑" panose="020B0503020204020204" charset="-122"/>
              </a:rPr>
              <a:t>。包括电力工程、石化工程、冶金炼铁等3类关键工业装置，如大型火电机组、大型石化装置、大型炼铁高炉等。</a:t>
            </a: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3383"/>
          <a:stretch>
            <a:fillRect/>
          </a:stretch>
        </p:blipFill>
        <p:spPr bwMode="auto">
          <a:xfrm>
            <a:off x="684054" y="3108372"/>
            <a:ext cx="2475548" cy="140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4"/>
          <a:stretch>
            <a:fillRect/>
          </a:stretch>
        </p:blipFill>
        <p:spPr>
          <a:xfrm>
            <a:off x="5899468" y="3125517"/>
            <a:ext cx="2546985" cy="1391603"/>
          </a:xfrm>
          <a:prstGeom prst="rect">
            <a:avLst/>
          </a:prstGeom>
        </p:spPr>
      </p:pic>
      <p:pic>
        <p:nvPicPr>
          <p:cNvPr id="24" name="图片 23"/>
          <p:cNvPicPr>
            <a:picLocks noChangeAspect="1"/>
          </p:cNvPicPr>
          <p:nvPr/>
        </p:nvPicPr>
        <p:blipFill>
          <a:blip r:embed="rId5"/>
          <a:stretch>
            <a:fillRect/>
          </a:stretch>
        </p:blipFill>
        <p:spPr>
          <a:xfrm>
            <a:off x="3429953" y="3131788"/>
            <a:ext cx="2186464" cy="1402556"/>
          </a:xfrm>
          <a:prstGeom prst="rect">
            <a:avLst/>
          </a:prstGeom>
        </p:spPr>
      </p:pic>
      <p:sp>
        <p:nvSpPr>
          <p:cNvPr id="9" name="标题 2"/>
          <p:cNvSpPr txBox="1"/>
          <p:nvPr/>
        </p:nvSpPr>
        <p:spPr>
          <a:xfrm>
            <a:off x="379827" y="99036"/>
            <a:ext cx="6457950" cy="431800"/>
          </a:xfrm>
          <a:noFill/>
        </p:spPr>
        <p:txBody>
          <a:bodyPr wrap="square"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100" b="1" dirty="0">
                <a:solidFill>
                  <a:srgbClr val="0080FF"/>
                </a:solidFill>
                <a:latin typeface="微软雅黑" panose="020B0503020204020204" charset="-122"/>
                <a:ea typeface="微软雅黑" panose="020B0503020204020204" charset="-122"/>
                <a:cs typeface="+mn-cs"/>
                <a:sym typeface="+mn-ea"/>
              </a:rPr>
              <a:t>装置建设内容</a:t>
            </a:r>
            <a:r>
              <a:rPr lang="en-US" altLang="zh-CN" sz="3100" b="1" dirty="0">
                <a:solidFill>
                  <a:srgbClr val="0080FF"/>
                </a:solidFill>
                <a:latin typeface="微软雅黑" panose="020B0503020204020204" charset="-122"/>
                <a:ea typeface="微软雅黑" panose="020B0503020204020204" charset="-122"/>
                <a:cs typeface="+mn-cs"/>
                <a:sym typeface="+mn-ea"/>
              </a:rPr>
              <a:t>2</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grpSp>
        <p:nvGrpSpPr>
          <p:cNvPr id="10" name="组合 9">
            <a:extLst>
              <a:ext uri="{FF2B5EF4-FFF2-40B4-BE49-F238E27FC236}">
                <a16:creationId xmlns:a16="http://schemas.microsoft.com/office/drawing/2014/main" id="{F170142B-CC76-BF4B-9E4B-25370B168AB5}"/>
              </a:ext>
            </a:extLst>
          </p:cNvPr>
          <p:cNvGrpSpPr/>
          <p:nvPr/>
        </p:nvGrpSpPr>
        <p:grpSpPr>
          <a:xfrm>
            <a:off x="1921065" y="4364990"/>
            <a:ext cx="1825913" cy="1027076"/>
            <a:chOff x="2374824" y="-54528"/>
            <a:chExt cx="2311419" cy="1300173"/>
          </a:xfrm>
        </p:grpSpPr>
        <p:pic>
          <p:nvPicPr>
            <p:cNvPr id="11" name="图片 10" descr="手机屏幕的截图&#10;&#10;描述已自动生成">
              <a:extLst>
                <a:ext uri="{FF2B5EF4-FFF2-40B4-BE49-F238E27FC236}">
                  <a16:creationId xmlns:a16="http://schemas.microsoft.com/office/drawing/2014/main" id="{85D39CBB-D589-4348-A3F5-C243EBD3D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2" name="直线连接符 11">
              <a:extLst>
                <a:ext uri="{FF2B5EF4-FFF2-40B4-BE49-F238E27FC236}">
                  <a16:creationId xmlns:a16="http://schemas.microsoft.com/office/drawing/2014/main" id="{A54C1C48-F583-464B-B2C9-BD7F9FB107F8}"/>
                </a:ext>
              </a:extLst>
            </p:cNvPr>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6"/>
          <p:cNvSpPr>
            <a:spLocks noChangeArrowheads="1"/>
          </p:cNvSpPr>
          <p:nvPr/>
        </p:nvSpPr>
        <p:spPr bwMode="auto">
          <a:xfrm>
            <a:off x="244475" y="936625"/>
            <a:ext cx="8654415" cy="2091690"/>
          </a:xfrm>
          <a:prstGeom prst="roundRect">
            <a:avLst>
              <a:gd name="adj" fmla="val 3639"/>
            </a:avLst>
          </a:prstGeom>
          <a:noFill/>
          <a:ln w="25400">
            <a:noFill/>
            <a:round/>
          </a:ln>
          <a:extLst>
            <a:ext uri="{909E8E84-426E-40DD-AFC4-6F175D3DCCD1}">
              <a14:hiddenFill xmlns:a14="http://schemas.microsoft.com/office/drawing/2010/main">
                <a:solidFill>
                  <a:srgbClr val="FFFFFF"/>
                </a:solidFill>
              </a14:hiddenFill>
            </a:ext>
          </a:extLst>
        </p:spPr>
        <p:txBody>
          <a:bodyPr lIns="67628" tIns="35243" rIns="67628" bIns="35243" anchor="ctr"/>
          <a:lstStyle>
            <a:lvl1pPr indent="539750">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indent="459740" algn="just">
              <a:lnSpc>
                <a:spcPct val="120000"/>
              </a:lnSpc>
              <a:spcBef>
                <a:spcPts val="450"/>
              </a:spcBef>
              <a:buNone/>
            </a:pPr>
            <a:r>
              <a:rPr lang="zh-CN" altLang="zh-CN" sz="1800" b="0" dirty="0">
                <a:solidFill>
                  <a:schemeClr val="tx1"/>
                </a:solidFill>
                <a:cs typeface="微软雅黑" panose="020B0503020204020204" charset="-122"/>
              </a:rPr>
              <a:t>新一代工业控制系统信息安全大型实验装置的</a:t>
            </a:r>
            <a:r>
              <a:rPr lang="zh-CN" altLang="en-US" sz="1800" b="0" dirty="0">
                <a:solidFill>
                  <a:schemeClr val="tx1"/>
                </a:solidFill>
                <a:cs typeface="微软雅黑" panose="020B0503020204020204" charset="-122"/>
              </a:rPr>
              <a:t>管理控制与监测评估系统</a:t>
            </a:r>
            <a:r>
              <a:rPr lang="zh-CN" altLang="zh-CN" sz="1800" b="0" dirty="0">
                <a:solidFill>
                  <a:schemeClr val="tx1"/>
                </a:solidFill>
                <a:cs typeface="微软雅黑" panose="020B0503020204020204" charset="-122"/>
              </a:rPr>
              <a:t>，主要包括：</a:t>
            </a:r>
            <a:r>
              <a:rPr lang="zh-CN" altLang="zh-CN" sz="1800" b="0" dirty="0">
                <a:solidFill>
                  <a:srgbClr val="FF0000"/>
                </a:solidFill>
                <a:cs typeface="微软雅黑" panose="020B0503020204020204" charset="-122"/>
                <a:sym typeface="+mn-ea"/>
              </a:rPr>
              <a:t>信息安全管理控制系统、信息安全监测评估系统、信息安全对抗演练系统等。</a:t>
            </a:r>
          </a:p>
          <a:p>
            <a:pPr indent="459740" algn="just">
              <a:lnSpc>
                <a:spcPct val="120000"/>
              </a:lnSpc>
              <a:spcBef>
                <a:spcPts val="450"/>
              </a:spcBef>
              <a:buNone/>
            </a:pPr>
            <a:r>
              <a:rPr lang="zh-CN" altLang="en-US" sz="1800" b="0" dirty="0">
                <a:solidFill>
                  <a:schemeClr val="tx1"/>
                </a:solidFill>
                <a:cs typeface="微软雅黑" panose="020B0503020204020204" charset="-122"/>
              </a:rPr>
              <a:t>通过持续维护建设工业控制系统的测量感知库、控制引擎库、工控协议库、工程模型库、控制算法库、病毒指纹库、攻击样例库、可视界面库，行业工程库等，通过丰富建立各型控制装置与系统的基因指纹库，逐步建立可知可控的新一代工业控制系统实验验证环境。</a:t>
            </a:r>
          </a:p>
        </p:txBody>
      </p:sp>
      <p:pic>
        <p:nvPicPr>
          <p:cNvPr id="8" name="图片 7"/>
          <p:cNvPicPr>
            <a:picLocks noChangeAspect="1"/>
          </p:cNvPicPr>
          <p:nvPr/>
        </p:nvPicPr>
        <p:blipFill>
          <a:blip r:embed="rId3"/>
          <a:stretch>
            <a:fillRect/>
          </a:stretch>
        </p:blipFill>
        <p:spPr>
          <a:xfrm>
            <a:off x="2957195" y="2870835"/>
            <a:ext cx="5829300" cy="1652270"/>
          </a:xfrm>
          <a:prstGeom prst="rect">
            <a:avLst/>
          </a:prstGeom>
        </p:spPr>
        <p:style>
          <a:lnRef idx="3">
            <a:schemeClr val="lt1"/>
          </a:lnRef>
          <a:fillRef idx="1">
            <a:schemeClr val="accent5"/>
          </a:fillRef>
          <a:effectRef idx="1">
            <a:schemeClr val="accent5"/>
          </a:effectRef>
          <a:fontRef idx="minor">
            <a:schemeClr val="lt1"/>
          </a:fontRef>
        </p:style>
      </p:pic>
      <p:sp>
        <p:nvSpPr>
          <p:cNvPr id="2" name="副标题 4"/>
          <p:cNvSpPr>
            <a:spLocks noChangeArrowheads="1"/>
          </p:cNvSpPr>
          <p:nvPr/>
        </p:nvSpPr>
        <p:spPr bwMode="auto">
          <a:xfrm flipH="1">
            <a:off x="458080" y="656544"/>
            <a:ext cx="2911131" cy="30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marL="171450" indent="-1714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514350" indent="-1714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857250" indent="-17145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2001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1543050" indent="-17145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algn="l" eaLnBrk="1" hangingPunct="1">
              <a:buFont typeface="Arial" panose="020B0604020202020204" pitchFamily="34" charset="0"/>
              <a:buNone/>
            </a:pPr>
            <a:r>
              <a:rPr lang="zh-CN" altLang="en-US" sz="2000" cap="all" dirty="0">
                <a:solidFill>
                  <a:srgbClr val="FF0000"/>
                </a:solidFill>
                <a:cs typeface="微软雅黑" panose="020B0503020204020204" charset="-122"/>
              </a:rPr>
              <a:t>管理控制与监测评估系统</a:t>
            </a:r>
          </a:p>
        </p:txBody>
      </p:sp>
      <p:sp>
        <p:nvSpPr>
          <p:cNvPr id="7" name="标题 2"/>
          <p:cNvSpPr txBox="1"/>
          <p:nvPr/>
        </p:nvSpPr>
        <p:spPr>
          <a:xfrm>
            <a:off x="379827" y="99036"/>
            <a:ext cx="6457950" cy="431800"/>
          </a:xfrm>
          <a:noFill/>
        </p:spPr>
        <p:txBody>
          <a:bodyPr wrap="square"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100" b="1" dirty="0">
                <a:solidFill>
                  <a:srgbClr val="0080FF"/>
                </a:solidFill>
                <a:latin typeface="微软雅黑" panose="020B0503020204020204" charset="-122"/>
                <a:ea typeface="微软雅黑" panose="020B0503020204020204" charset="-122"/>
                <a:cs typeface="+mn-cs"/>
                <a:sym typeface="+mn-ea"/>
              </a:rPr>
              <a:t>装置建设内容</a:t>
            </a:r>
            <a:r>
              <a:rPr lang="en-US" altLang="zh-CN" sz="3100" b="1" dirty="0">
                <a:solidFill>
                  <a:srgbClr val="0080FF"/>
                </a:solidFill>
                <a:latin typeface="微软雅黑" panose="020B0503020204020204" charset="-122"/>
                <a:ea typeface="微软雅黑" panose="020B0503020204020204" charset="-122"/>
                <a:cs typeface="+mn-cs"/>
                <a:sym typeface="+mn-ea"/>
              </a:rPr>
              <a:t>3</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grpSp>
        <p:nvGrpSpPr>
          <p:cNvPr id="9" name="组合 8"/>
          <p:cNvGrpSpPr/>
          <p:nvPr/>
        </p:nvGrpSpPr>
        <p:grpSpPr>
          <a:xfrm>
            <a:off x="1921065" y="4364990"/>
            <a:ext cx="1825913" cy="1027076"/>
            <a:chOff x="2374824" y="-54528"/>
            <a:chExt cx="2311419" cy="1300173"/>
          </a:xfrm>
        </p:grpSpPr>
        <p:pic>
          <p:nvPicPr>
            <p:cNvPr id="10" name="图片 9"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1" name="直线连接符 10"/>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a:spLocks noChangeArrowheads="1"/>
          </p:cNvSpPr>
          <p:nvPr/>
        </p:nvSpPr>
        <p:spPr bwMode="auto">
          <a:xfrm>
            <a:off x="518398" y="1506233"/>
            <a:ext cx="8107204" cy="2579370"/>
          </a:xfrm>
          <a:prstGeom prst="roundRect">
            <a:avLst>
              <a:gd name="adj" fmla="val 3639"/>
            </a:avLst>
          </a:prstGeom>
          <a:solidFill>
            <a:schemeClr val="bg1"/>
          </a:solidFill>
          <a:ln w="38100">
            <a:solidFill>
              <a:srgbClr val="002060"/>
            </a:solidFill>
            <a:round/>
          </a:ln>
          <a:effectLst/>
        </p:spPr>
        <p:txBody>
          <a:bodyPr lIns="67628" tIns="35243" rIns="67628" bIns="35243" anchor="ctr"/>
          <a:lstStyle>
            <a:lvl1pPr indent="5397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indent="471805" algn="just">
              <a:lnSpc>
                <a:spcPct val="130000"/>
              </a:lnSpc>
              <a:spcBef>
                <a:spcPts val="900"/>
              </a:spcBef>
              <a:buNone/>
              <a:defRPr/>
            </a:pPr>
            <a:r>
              <a:rPr b="0" kern="0" dirty="0" err="1">
                <a:solidFill>
                  <a:schemeClr val="tx1"/>
                </a:solidFill>
              </a:rPr>
              <a:t>针对电力工程</a:t>
            </a:r>
            <a:r>
              <a:rPr b="0" kern="0" dirty="0">
                <a:solidFill>
                  <a:schemeClr val="tx1"/>
                </a:solidFill>
              </a:rPr>
              <a:t>、</a:t>
            </a:r>
            <a:r>
              <a:rPr lang="zh-CN" altLang="en-US" b="0" kern="0" dirty="0">
                <a:solidFill>
                  <a:schemeClr val="tx1"/>
                </a:solidFill>
              </a:rPr>
              <a:t>石</a:t>
            </a:r>
            <a:r>
              <a:rPr b="0" kern="0" dirty="0" err="1">
                <a:solidFill>
                  <a:schemeClr val="tx1"/>
                </a:solidFill>
              </a:rPr>
              <a:t>化工程</a:t>
            </a:r>
            <a:r>
              <a:rPr b="0" kern="0" dirty="0">
                <a:solidFill>
                  <a:schemeClr val="tx1"/>
                </a:solidFill>
              </a:rPr>
              <a:t>、</a:t>
            </a:r>
            <a:r>
              <a:rPr lang="zh-CN" altLang="en-US" b="0" kern="0" dirty="0">
                <a:solidFill>
                  <a:schemeClr val="tx1"/>
                </a:solidFill>
              </a:rPr>
              <a:t>冶金炼铁</a:t>
            </a:r>
            <a:r>
              <a:rPr b="0" kern="0" dirty="0" err="1">
                <a:solidFill>
                  <a:schemeClr val="tx1"/>
                </a:solidFill>
              </a:rPr>
              <a:t>等重大工程和重大基础设施，建设一个分布式、开放式、共享式、增长式、高自主的</a:t>
            </a:r>
            <a:r>
              <a:rPr lang="zh-CN" altLang="en-US" b="0" kern="0" dirty="0">
                <a:solidFill>
                  <a:schemeClr val="tx1"/>
                </a:solidFill>
              </a:rPr>
              <a:t>，</a:t>
            </a:r>
            <a:r>
              <a:rPr b="0" kern="0" dirty="0">
                <a:solidFill>
                  <a:schemeClr val="tx1"/>
                </a:solidFill>
              </a:rPr>
              <a:t>进行半物理并行实验的</a:t>
            </a:r>
            <a:r>
              <a:rPr b="0" kern="0" dirty="0">
                <a:solidFill>
                  <a:srgbClr val="FF0000"/>
                </a:solidFill>
              </a:rPr>
              <a:t>国家级新一代工业控制系统信息安全大型实验装置，以及测试验证系统、检查评估系统，打造新一代工业控制系统的信息安全综合实验环境。</a:t>
            </a:r>
          </a:p>
        </p:txBody>
      </p:sp>
      <p:sp>
        <p:nvSpPr>
          <p:cNvPr id="8" name="文本框 7"/>
          <p:cNvSpPr txBox="1"/>
          <p:nvPr/>
        </p:nvSpPr>
        <p:spPr>
          <a:xfrm>
            <a:off x="379827" y="762476"/>
            <a:ext cx="7832408" cy="415498"/>
          </a:xfrm>
          <a:prstGeom prst="rect">
            <a:avLst/>
          </a:prstGeom>
          <a:noFill/>
        </p:spPr>
        <p:txBody>
          <a:bodyPr wrap="square" rtlCol="0">
            <a:spAutoFit/>
          </a:bodyPr>
          <a:lstStyle/>
          <a:p>
            <a:pPr marL="257175" indent="-257175">
              <a:buFont typeface="Wingdings" panose="05000000000000000000" pitchFamily="2" charset="2"/>
              <a:buChar char="l"/>
            </a:pPr>
            <a:r>
              <a:rPr lang="zh-CN" altLang="en-US" sz="2100" b="1" dirty="0">
                <a:solidFill>
                  <a:srgbClr val="FF0000"/>
                </a:solidFill>
                <a:latin typeface="微软雅黑" panose="020B0503020204020204" charset="-122"/>
                <a:ea typeface="微软雅黑" panose="020B0503020204020204" charset="-122"/>
              </a:rPr>
              <a:t>打造国家级新一代工业系统信息安全综合实验环境</a:t>
            </a:r>
          </a:p>
        </p:txBody>
      </p:sp>
      <p:sp>
        <p:nvSpPr>
          <p:cNvPr id="5" name="标题 2"/>
          <p:cNvSpPr txBox="1"/>
          <p:nvPr/>
        </p:nvSpPr>
        <p:spPr>
          <a:xfrm>
            <a:off x="379827" y="99036"/>
            <a:ext cx="6457950" cy="431800"/>
          </a:xfrm>
          <a:noFill/>
        </p:spPr>
        <p:txBody>
          <a:bodyPr wrap="square"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100" b="1" dirty="0">
                <a:solidFill>
                  <a:srgbClr val="0080FF"/>
                </a:solidFill>
                <a:latin typeface="微软雅黑" panose="020B0503020204020204" charset="-122"/>
                <a:ea typeface="微软雅黑" panose="020B0503020204020204" charset="-122"/>
                <a:cs typeface="+mn-cs"/>
                <a:sym typeface="+mn-ea"/>
              </a:rPr>
              <a:t>装置建设目标</a:t>
            </a:r>
            <a:r>
              <a:rPr lang="en-US" altLang="zh-CN" sz="3100" b="1" dirty="0">
                <a:solidFill>
                  <a:srgbClr val="0080FF"/>
                </a:solidFill>
                <a:latin typeface="微软雅黑" panose="020B0503020204020204" charset="-122"/>
                <a:ea typeface="微软雅黑" panose="020B0503020204020204" charset="-122"/>
                <a:cs typeface="+mn-cs"/>
                <a:sym typeface="+mn-ea"/>
              </a:rPr>
              <a:t>1</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a:spLocks noChangeArrowheads="1"/>
          </p:cNvSpPr>
          <p:nvPr/>
        </p:nvSpPr>
        <p:spPr bwMode="auto">
          <a:xfrm>
            <a:off x="379827" y="1252892"/>
            <a:ext cx="8107204" cy="2579370"/>
          </a:xfrm>
          <a:prstGeom prst="roundRect">
            <a:avLst>
              <a:gd name="adj" fmla="val 3639"/>
            </a:avLst>
          </a:prstGeom>
          <a:solidFill>
            <a:schemeClr val="bg1"/>
          </a:solidFill>
          <a:ln w="38100">
            <a:solidFill>
              <a:srgbClr val="002060"/>
            </a:solidFill>
            <a:round/>
          </a:ln>
          <a:effectLst/>
        </p:spPr>
        <p:txBody>
          <a:bodyPr lIns="67628" tIns="35243" rIns="67628" bIns="35243" anchor="ctr"/>
          <a:lstStyle>
            <a:lvl1pPr indent="539750" eaLnBrk="0" hangingPunct="0">
              <a:lnSpc>
                <a:spcPct val="90000"/>
              </a:lnSpc>
              <a:spcBef>
                <a:spcPts val="750"/>
              </a:spcBef>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eaLnBrk="0" hangingPunct="0">
              <a:lnSpc>
                <a:spcPct val="90000"/>
              </a:lnSpc>
              <a:spcBef>
                <a:spcPts val="375"/>
              </a:spcBef>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eaLnBrk="0" hangingPunct="0">
              <a:lnSpc>
                <a:spcPct val="90000"/>
              </a:lnSpc>
              <a:spcBef>
                <a:spcPts val="375"/>
              </a:spcBef>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eaLnBrk="0" hangingPunct="0">
              <a:lnSpc>
                <a:spcPct val="90000"/>
              </a:lnSpc>
              <a:spcBef>
                <a:spcPts val="375"/>
              </a:spcBef>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indent="543560" algn="just">
              <a:lnSpc>
                <a:spcPct val="130000"/>
              </a:lnSpc>
              <a:spcBef>
                <a:spcPts val="0"/>
              </a:spcBef>
              <a:buClr>
                <a:srgbClr val="A20000"/>
              </a:buClr>
              <a:buNone/>
              <a:defRPr/>
            </a:pPr>
            <a:r>
              <a:rPr lang="zh-CN" altLang="en-US" b="0" kern="0" dirty="0">
                <a:solidFill>
                  <a:srgbClr val="000000"/>
                </a:solidFill>
                <a:sym typeface="+mn-ea"/>
              </a:rPr>
              <a:t>通过</a:t>
            </a:r>
            <a:r>
              <a:rPr lang="zh-CN" altLang="en-US" b="0" kern="0" dirty="0">
                <a:solidFill>
                  <a:schemeClr val="tx1">
                    <a:lumMod val="95000"/>
                    <a:lumOff val="5000"/>
                  </a:schemeClr>
                </a:solidFill>
                <a:cs typeface="微软雅黑" panose="020B0503020204020204" charset="-122"/>
                <a:sym typeface="+mn-ea"/>
              </a:rPr>
              <a:t>新一代工业控制系统信息安全大型实验装置的建设、运行、研究，建立新一代</a:t>
            </a:r>
            <a:r>
              <a:rPr lang="zh-CN" altLang="en-US" b="0" kern="0" dirty="0">
                <a:solidFill>
                  <a:schemeClr val="tx1"/>
                </a:solidFill>
                <a:cs typeface="微软雅黑" panose="020B0503020204020204" charset="-122"/>
                <a:sym typeface="+mn-ea"/>
              </a:rPr>
              <a:t>工业控制系统安全技术理论体系、技术体系、装备体系以及标准体系，形成高度整合关联的工程化“技术链”，通过与大型行业企业的融通创新形成完整的”产业链”，</a:t>
            </a:r>
            <a:r>
              <a:rPr lang="zh-CN" altLang="zh-CN" b="0" kern="0" dirty="0">
                <a:solidFill>
                  <a:srgbClr val="FF0000"/>
                </a:solidFill>
                <a:sym typeface="+mn-ea"/>
              </a:rPr>
              <a:t>打造国家</a:t>
            </a:r>
            <a:r>
              <a:rPr lang="zh-CN" altLang="en-US" b="0" kern="0" dirty="0">
                <a:solidFill>
                  <a:srgbClr val="FF0000"/>
                </a:solidFill>
                <a:sym typeface="+mn-ea"/>
              </a:rPr>
              <a:t>新一代工业控制系统信息</a:t>
            </a:r>
            <a:r>
              <a:rPr lang="zh-CN" altLang="zh-CN" b="0" kern="0" dirty="0">
                <a:solidFill>
                  <a:srgbClr val="FF0000"/>
                </a:solidFill>
                <a:sym typeface="+mn-ea"/>
              </a:rPr>
              <a:t>安全战略</a:t>
            </a:r>
            <a:r>
              <a:rPr lang="zh-CN" altLang="en-US" b="0" kern="0" dirty="0">
                <a:solidFill>
                  <a:srgbClr val="FF0000"/>
                </a:solidFill>
                <a:sym typeface="+mn-ea"/>
              </a:rPr>
              <a:t>核心</a:t>
            </a:r>
            <a:r>
              <a:rPr lang="zh-CN" altLang="zh-CN" b="0" kern="0" dirty="0">
                <a:solidFill>
                  <a:srgbClr val="FF0000"/>
                </a:solidFill>
                <a:sym typeface="+mn-ea"/>
              </a:rPr>
              <a:t>力量</a:t>
            </a:r>
            <a:r>
              <a:rPr lang="zh-CN" altLang="en-US" b="0" kern="0" dirty="0">
                <a:solidFill>
                  <a:srgbClr val="FF0000"/>
                </a:solidFill>
                <a:sym typeface="+mn-ea"/>
              </a:rPr>
              <a:t>。</a:t>
            </a:r>
            <a:endParaRPr lang="zh-CN" altLang="en-US" b="0" kern="0" dirty="0">
              <a:solidFill>
                <a:srgbClr val="FF0000"/>
              </a:solidFill>
            </a:endParaRPr>
          </a:p>
        </p:txBody>
      </p:sp>
      <p:sp>
        <p:nvSpPr>
          <p:cNvPr id="8" name="文本框 7"/>
          <p:cNvSpPr txBox="1"/>
          <p:nvPr/>
        </p:nvSpPr>
        <p:spPr>
          <a:xfrm>
            <a:off x="379827" y="684115"/>
            <a:ext cx="7832408" cy="415498"/>
          </a:xfrm>
          <a:prstGeom prst="rect">
            <a:avLst/>
          </a:prstGeom>
          <a:noFill/>
        </p:spPr>
        <p:txBody>
          <a:bodyPr wrap="square" rtlCol="0">
            <a:spAutoFit/>
          </a:bodyPr>
          <a:lstStyle/>
          <a:p>
            <a:pPr marL="257175" indent="-257175">
              <a:buFont typeface="Wingdings" panose="05000000000000000000" pitchFamily="2" charset="2"/>
              <a:buChar char="l"/>
            </a:pPr>
            <a:r>
              <a:rPr lang="zh-CN" altLang="en-US" sz="2100" b="1" dirty="0">
                <a:solidFill>
                  <a:srgbClr val="FF0000"/>
                </a:solidFill>
                <a:latin typeface="微软雅黑" panose="020B0503020204020204" charset="-122"/>
                <a:ea typeface="微软雅黑" panose="020B0503020204020204" charset="-122"/>
                <a:sym typeface="+mn-ea"/>
              </a:rPr>
              <a:t>支撑打造国家新一代工业控制系统信息安全战略核心力量</a:t>
            </a:r>
            <a:endParaRPr lang="zh-CN" altLang="en-US" sz="2100" b="1" dirty="0">
              <a:solidFill>
                <a:srgbClr val="FF0000"/>
              </a:solidFill>
              <a:latin typeface="微软雅黑" panose="020B0503020204020204" charset="-122"/>
              <a:ea typeface="微软雅黑" panose="020B0503020204020204" charset="-122"/>
            </a:endParaRPr>
          </a:p>
        </p:txBody>
      </p:sp>
      <p:sp>
        <p:nvSpPr>
          <p:cNvPr id="5" name="标题 2"/>
          <p:cNvSpPr txBox="1"/>
          <p:nvPr/>
        </p:nvSpPr>
        <p:spPr>
          <a:xfrm>
            <a:off x="379827" y="99036"/>
            <a:ext cx="6457950" cy="431800"/>
          </a:xfrm>
          <a:noFill/>
        </p:spPr>
        <p:txBody>
          <a:bodyPr wrap="square"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100" b="1" dirty="0">
                <a:solidFill>
                  <a:srgbClr val="0080FF"/>
                </a:solidFill>
                <a:latin typeface="微软雅黑" panose="020B0503020204020204" charset="-122"/>
                <a:ea typeface="微软雅黑" panose="020B0503020204020204" charset="-122"/>
                <a:cs typeface="+mn-cs"/>
                <a:sym typeface="+mn-ea"/>
              </a:rPr>
              <a:t>装置建设目标</a:t>
            </a:r>
            <a:r>
              <a:rPr lang="en-US" altLang="zh-CN" sz="3100" b="1" dirty="0">
                <a:solidFill>
                  <a:srgbClr val="0080FF"/>
                </a:solidFill>
                <a:latin typeface="微软雅黑" panose="020B0503020204020204" charset="-122"/>
                <a:ea typeface="微软雅黑" panose="020B0503020204020204" charset="-122"/>
                <a:cs typeface="+mn-cs"/>
                <a:sym typeface="+mn-ea"/>
              </a:rPr>
              <a:t>2</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预期成果</a:t>
            </a: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509111" y="1627"/>
            <a:ext cx="6457950" cy="431800"/>
          </a:xfrm>
        </p:spPr>
        <p:txBody>
          <a:bodyPr wrap="square"/>
          <a:lstStyle/>
          <a:p>
            <a:r>
              <a:rPr sz="3100" b="1" dirty="0">
                <a:solidFill>
                  <a:srgbClr val="0080FF"/>
                </a:solidFill>
                <a:latin typeface="微软雅黑" panose="020B0503020204020204" charset="-122"/>
                <a:ea typeface="微软雅黑" panose="020B0503020204020204" charset="-122"/>
                <a:cs typeface="+mn-cs"/>
                <a:sym typeface="+mn-ea"/>
              </a:rPr>
              <a:t>预期成果</a:t>
            </a:r>
            <a:endParaRPr lang="zh-CN" altLang="en-US" sz="3100" b="1" dirty="0">
              <a:solidFill>
                <a:srgbClr val="0080FF"/>
              </a:solidFill>
              <a:latin typeface="微软雅黑" panose="020B0503020204020204" charset="-122"/>
              <a:ea typeface="微软雅黑" panose="020B0503020204020204" charset="-122"/>
              <a:cs typeface="+mn-cs"/>
              <a:sym typeface="+mn-ea"/>
            </a:endParaRPr>
          </a:p>
        </p:txBody>
      </p:sp>
      <p:sp>
        <p:nvSpPr>
          <p:cNvPr id="28" name="圆角矩形 27"/>
          <p:cNvSpPr>
            <a:spLocks noChangeArrowheads="1"/>
          </p:cNvSpPr>
          <p:nvPr/>
        </p:nvSpPr>
        <p:spPr bwMode="auto">
          <a:xfrm>
            <a:off x="509111" y="922784"/>
            <a:ext cx="8170545" cy="1473518"/>
          </a:xfrm>
          <a:prstGeom prst="roundRect">
            <a:avLst>
              <a:gd name="adj" fmla="val 3639"/>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lIns="67628" tIns="35243" rIns="67628" bIns="35243" anchor="ctr"/>
          <a:lstStyle>
            <a:lvl1pPr indent="539750">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marL="372745" indent="-372745" algn="just">
              <a:lnSpc>
                <a:spcPct val="125000"/>
              </a:lnSpc>
              <a:spcBef>
                <a:spcPts val="0"/>
              </a:spcBef>
              <a:buFont typeface="Wingdings" panose="05000000000000000000" pitchFamily="2" charset="2"/>
              <a:buChar char="l"/>
            </a:pPr>
            <a:r>
              <a:rPr lang="zh-CN" altLang="en-US" sz="1800" b="0" dirty="0">
                <a:solidFill>
                  <a:srgbClr val="FF0000"/>
                </a:solidFill>
                <a:sym typeface="+mn-ea"/>
              </a:rPr>
              <a:t>建成一个装置规模最大、物理点数最多、应用范围最广、模拟能力最强、装置功能最全的新一代工业控制系统安全技术大型实验装置；</a:t>
            </a:r>
          </a:p>
          <a:p>
            <a:pPr marL="372745" indent="-372745" algn="just">
              <a:lnSpc>
                <a:spcPct val="125000"/>
              </a:lnSpc>
              <a:spcBef>
                <a:spcPts val="0"/>
              </a:spcBef>
              <a:buFont typeface="Wingdings" panose="05000000000000000000" pitchFamily="2" charset="2"/>
              <a:buChar char="l"/>
            </a:pPr>
            <a:r>
              <a:rPr lang="zh-CN" altLang="en-US" sz="1800" b="0" dirty="0">
                <a:solidFill>
                  <a:srgbClr val="FF0000"/>
                </a:solidFill>
                <a:sym typeface="+mn-ea"/>
              </a:rPr>
              <a:t>建成一个具有管理控制、测试验证、检查评估、对抗演练等主要功能齐全的新一代工业控制系统安全技术大型实验装置的运行维护系统。</a:t>
            </a:r>
            <a:endParaRPr lang="zh-CN" altLang="en-US" sz="1800" b="0" dirty="0">
              <a:solidFill>
                <a:schemeClr val="tx1"/>
              </a:solidFill>
              <a:cs typeface="微软雅黑" panose="020B0503020204020204" charset="-122"/>
              <a:sym typeface="+mn-ea"/>
            </a:endParaRPr>
          </a:p>
        </p:txBody>
      </p:sp>
      <p:sp>
        <p:nvSpPr>
          <p:cNvPr id="2" name="圆角矩形 1"/>
          <p:cNvSpPr>
            <a:spLocks noChangeArrowheads="1"/>
          </p:cNvSpPr>
          <p:nvPr/>
        </p:nvSpPr>
        <p:spPr bwMode="auto">
          <a:xfrm>
            <a:off x="509270" y="2860040"/>
            <a:ext cx="8170545" cy="1609725"/>
          </a:xfrm>
          <a:prstGeom prst="roundRect">
            <a:avLst>
              <a:gd name="adj" fmla="val 3639"/>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lIns="67628" tIns="35243" rIns="67628" bIns="35243" anchor="ctr"/>
          <a:lstStyle>
            <a:lvl1pPr indent="539750">
              <a:lnSpc>
                <a:spcPct val="90000"/>
              </a:lnSpc>
              <a:spcBef>
                <a:spcPts val="750"/>
              </a:spcBef>
              <a:buFont typeface="Arial" panose="020B0604020202020204" pitchFamily="34" charset="0"/>
              <a:buChar char="•"/>
              <a:defRPr sz="2100" b="1">
                <a:solidFill>
                  <a:srgbClr val="366092"/>
                </a:solidFill>
                <a:latin typeface="微软雅黑" panose="020B0503020204020204" charset="-122"/>
                <a:ea typeface="微软雅黑" panose="020B0503020204020204" charset="-122"/>
                <a:sym typeface="Calibri" panose="020F0502020204030204" charset="0"/>
              </a:defRPr>
            </a:lvl1pPr>
            <a:lvl2pPr marL="742950" indent="-285750">
              <a:lnSpc>
                <a:spcPct val="90000"/>
              </a:lnSpc>
              <a:spcBef>
                <a:spcPts val="375"/>
              </a:spcBef>
              <a:buFont typeface="Arial" panose="020B0604020202020204" pitchFamily="34" charset="0"/>
              <a:buChar char="•"/>
              <a:defRPr b="1">
                <a:solidFill>
                  <a:srgbClr val="366092"/>
                </a:solidFill>
                <a:latin typeface="微软雅黑" panose="020B0503020204020204" charset="-122"/>
                <a:ea typeface="微软雅黑" panose="020B0503020204020204" charset="-122"/>
                <a:sym typeface="Calibri" panose="020F0502020204030204" charset="0"/>
              </a:defRPr>
            </a:lvl2pPr>
            <a:lvl3pPr marL="1143000" indent="-228600">
              <a:lnSpc>
                <a:spcPct val="90000"/>
              </a:lnSpc>
              <a:spcBef>
                <a:spcPts val="375"/>
              </a:spcBef>
              <a:buFont typeface="Arial" panose="020B0604020202020204" pitchFamily="34" charset="0"/>
              <a:buChar char="•"/>
              <a:defRPr sz="1500" b="1">
                <a:solidFill>
                  <a:srgbClr val="366092"/>
                </a:solidFill>
                <a:latin typeface="微软雅黑" panose="020B0503020204020204" charset="-122"/>
                <a:ea typeface="微软雅黑" panose="020B0503020204020204" charset="-122"/>
                <a:sym typeface="Calibri" panose="020F0502020204030204" charset="0"/>
              </a:defRPr>
            </a:lvl3pPr>
            <a:lvl4pPr marL="16002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4pPr>
            <a:lvl5pPr marL="2057400" indent="-228600">
              <a:lnSpc>
                <a:spcPct val="90000"/>
              </a:lnSpc>
              <a:spcBef>
                <a:spcPts val="375"/>
              </a:spcBef>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微软雅黑" panose="020B0503020204020204" charset="-122"/>
                <a:ea typeface="微软雅黑" panose="020B0503020204020204" charset="-122"/>
                <a:sym typeface="Calibri" panose="020F0502020204030204" charset="0"/>
              </a:defRPr>
            </a:lvl9pPr>
          </a:lstStyle>
          <a:p>
            <a:pPr marL="372745" indent="-372745" algn="just">
              <a:lnSpc>
                <a:spcPct val="125000"/>
              </a:lnSpc>
              <a:spcBef>
                <a:spcPts val="0"/>
              </a:spcBef>
              <a:buFont typeface="Wingdings" panose="05000000000000000000" pitchFamily="2" charset="2"/>
              <a:buChar char="l"/>
            </a:pPr>
            <a:r>
              <a:rPr lang="zh-CN" altLang="en-US" sz="1800" b="0" dirty="0">
                <a:solidFill>
                  <a:schemeClr val="tx1"/>
                </a:solidFill>
                <a:sym typeface="+mn-ea"/>
              </a:rPr>
              <a:t>建成功能齐全、性能卓越、服务优良的新一代工业控制系统安全评测中心；</a:t>
            </a:r>
          </a:p>
          <a:p>
            <a:pPr marL="372745" indent="-372745" algn="just">
              <a:lnSpc>
                <a:spcPct val="125000"/>
              </a:lnSpc>
              <a:spcBef>
                <a:spcPts val="0"/>
              </a:spcBef>
              <a:buFont typeface="Wingdings" panose="05000000000000000000" pitchFamily="2" charset="2"/>
              <a:buChar char="l"/>
            </a:pPr>
            <a:r>
              <a:rPr lang="zh-CN" altLang="en-US" sz="1800" b="0" dirty="0">
                <a:solidFill>
                  <a:schemeClr val="tx1"/>
                </a:solidFill>
                <a:sym typeface="+mn-ea"/>
              </a:rPr>
              <a:t>研制改造现役</a:t>
            </a:r>
            <a:r>
              <a:rPr lang="en-US" altLang="zh-CN" sz="1800" b="0" dirty="0">
                <a:solidFill>
                  <a:schemeClr val="tx1"/>
                </a:solidFill>
                <a:sym typeface="+mn-ea"/>
              </a:rPr>
              <a:t>(</a:t>
            </a:r>
            <a:r>
              <a:rPr lang="zh-CN" altLang="en-US" sz="1800" b="0" dirty="0">
                <a:solidFill>
                  <a:schemeClr val="tx1"/>
                </a:solidFill>
                <a:sym typeface="+mn-ea"/>
              </a:rPr>
              <a:t>国内</a:t>
            </a:r>
            <a:r>
              <a:rPr lang="en-US" altLang="zh-CN" sz="1800" b="0" dirty="0">
                <a:solidFill>
                  <a:schemeClr val="tx1"/>
                </a:solidFill>
                <a:sym typeface="+mn-ea"/>
              </a:rPr>
              <a:t>+</a:t>
            </a:r>
            <a:r>
              <a:rPr lang="zh-CN" altLang="en-US" sz="1800" b="0" dirty="0">
                <a:solidFill>
                  <a:schemeClr val="tx1"/>
                </a:solidFill>
                <a:sym typeface="+mn-ea"/>
              </a:rPr>
              <a:t>国外）工业控制系统的成套软硬件技术；</a:t>
            </a:r>
          </a:p>
          <a:p>
            <a:pPr marL="372745" indent="-372745" algn="just">
              <a:lnSpc>
                <a:spcPct val="125000"/>
              </a:lnSpc>
              <a:spcBef>
                <a:spcPts val="0"/>
              </a:spcBef>
              <a:buFont typeface="Wingdings" panose="05000000000000000000" pitchFamily="2" charset="2"/>
              <a:buChar char="l"/>
            </a:pPr>
            <a:r>
              <a:rPr lang="zh-CN" altLang="en-US" sz="1800" b="0" dirty="0">
                <a:solidFill>
                  <a:schemeClr val="tx1"/>
                </a:solidFill>
                <a:sym typeface="+mn-ea"/>
              </a:rPr>
              <a:t>研制成功具有全生命周期内生安全功能的新一代工业控制系统的原型系统；</a:t>
            </a:r>
            <a:endParaRPr lang="en-US" altLang="zh-CN" sz="1800" b="0" dirty="0">
              <a:solidFill>
                <a:schemeClr val="tx1"/>
              </a:solidFill>
            </a:endParaRPr>
          </a:p>
          <a:p>
            <a:pPr marL="372745" indent="-372745" algn="just">
              <a:lnSpc>
                <a:spcPct val="125000"/>
              </a:lnSpc>
              <a:spcBef>
                <a:spcPts val="0"/>
              </a:spcBef>
              <a:buFont typeface="Wingdings" panose="05000000000000000000" pitchFamily="2" charset="2"/>
              <a:buChar char="l"/>
            </a:pPr>
            <a:r>
              <a:rPr lang="zh-CN" altLang="en-US" sz="1800" b="0" dirty="0">
                <a:solidFill>
                  <a:schemeClr val="tx1"/>
                </a:solidFill>
                <a:sym typeface="+mn-ea"/>
              </a:rPr>
              <a:t>新一代工业控制系统综合安全的理论体系、技术体系、装备体系、标准体系。</a:t>
            </a:r>
            <a:endParaRPr lang="zh-CN" altLang="en-US" sz="1800" b="0" dirty="0">
              <a:solidFill>
                <a:schemeClr val="tx1"/>
              </a:solidFill>
              <a:cs typeface="微软雅黑" panose="020B0503020204020204" charset="-122"/>
              <a:sym typeface="+mn-ea"/>
            </a:endParaRPr>
          </a:p>
        </p:txBody>
      </p:sp>
      <p:sp>
        <p:nvSpPr>
          <p:cNvPr id="4" name="标题 2"/>
          <p:cNvSpPr/>
          <p:nvPr/>
        </p:nvSpPr>
        <p:spPr>
          <a:xfrm>
            <a:off x="509112" y="498003"/>
            <a:ext cx="6457474" cy="432000"/>
          </a:xfrm>
          <a:prstGeom prst="rect">
            <a:avLst/>
          </a:prstGeom>
          <a:noFill/>
        </p:spPr>
        <p:txBody>
          <a:bodyPr vert="horz" wrap="square" lIns="68580" tIns="34290" rIns="68580" bIns="34290" rtlCol="0" anchor="ctr">
            <a:noAutofit/>
          </a:bodyPr>
          <a:lstStyle>
            <a:lvl1pPr algn="l" defTabSz="914400" rtl="0" eaLnBrk="1" latinLnBrk="0" hangingPunct="1">
              <a:lnSpc>
                <a:spcPct val="90000"/>
              </a:lnSpc>
              <a:spcBef>
                <a:spcPct val="0"/>
              </a:spcBef>
              <a:buNone/>
              <a:defRPr lang="zh-CN" altLang="en-US" sz="2800" b="1" kern="1200">
                <a:solidFill>
                  <a:schemeClr val="accent1"/>
                </a:solidFill>
                <a:latin typeface="+mn-lt"/>
                <a:ea typeface="+mn-ea"/>
                <a:cs typeface="+mn-cs"/>
              </a:defRPr>
            </a:lvl1pPr>
          </a:lstStyle>
          <a:p>
            <a:pPr algn="l"/>
            <a:r>
              <a:rPr sz="1800" dirty="0">
                <a:solidFill>
                  <a:srgbClr val="FF0000"/>
                </a:solidFill>
                <a:latin typeface="微软雅黑" panose="020B0503020204020204" charset="-122"/>
                <a:ea typeface="微软雅黑" panose="020B0503020204020204" charset="-122"/>
                <a:sym typeface="+mn-ea"/>
              </a:rPr>
              <a:t>项目直接成果</a:t>
            </a:r>
            <a:endParaRPr lang="zh-CN" altLang="en-US" sz="1800" dirty="0">
              <a:solidFill>
                <a:srgbClr val="FF0000"/>
              </a:solidFill>
              <a:latin typeface="微软雅黑" panose="020B0503020204020204" charset="-122"/>
              <a:ea typeface="微软雅黑" panose="020B0503020204020204" charset="-122"/>
              <a:sym typeface="+mn-ea"/>
            </a:endParaRPr>
          </a:p>
        </p:txBody>
      </p:sp>
      <p:sp>
        <p:nvSpPr>
          <p:cNvPr id="5" name="标题 2"/>
          <p:cNvSpPr/>
          <p:nvPr/>
        </p:nvSpPr>
        <p:spPr>
          <a:xfrm>
            <a:off x="509112" y="2445335"/>
            <a:ext cx="6457474" cy="432000"/>
          </a:xfrm>
          <a:prstGeom prst="rect">
            <a:avLst/>
          </a:prstGeom>
          <a:noFill/>
        </p:spPr>
        <p:txBody>
          <a:bodyPr vert="horz" wrap="square" lIns="68580" tIns="34290" rIns="68580" bIns="34290" rtlCol="0" anchor="ctr">
            <a:noAutofit/>
          </a:bodyPr>
          <a:lstStyle>
            <a:lvl1pPr algn="l" defTabSz="914400" rtl="0" eaLnBrk="1" latinLnBrk="0" hangingPunct="1">
              <a:lnSpc>
                <a:spcPct val="90000"/>
              </a:lnSpc>
              <a:spcBef>
                <a:spcPct val="0"/>
              </a:spcBef>
              <a:buNone/>
              <a:defRPr lang="zh-CN" altLang="en-US" sz="2800" b="1" kern="1200">
                <a:solidFill>
                  <a:schemeClr val="accent1"/>
                </a:solidFill>
                <a:latin typeface="+mn-lt"/>
                <a:ea typeface="+mn-ea"/>
                <a:cs typeface="+mn-cs"/>
              </a:defRPr>
            </a:lvl1pPr>
          </a:lstStyle>
          <a:p>
            <a:pPr algn="l"/>
            <a:r>
              <a:rPr sz="1800" dirty="0">
                <a:solidFill>
                  <a:schemeClr val="tx1"/>
                </a:solidFill>
                <a:latin typeface="微软雅黑" panose="020B0503020204020204" charset="-122"/>
                <a:ea typeface="微软雅黑" panose="020B0503020204020204" charset="-122"/>
                <a:sym typeface="+mn-ea"/>
              </a:rPr>
              <a:t>项目间接成果</a:t>
            </a:r>
            <a:endParaRPr lang="zh-CN" altLang="en-US" sz="1800" dirty="0">
              <a:solidFill>
                <a:schemeClr val="tx1"/>
              </a:solidFill>
              <a:latin typeface="微软雅黑" panose="020B0503020204020204" charset="-122"/>
              <a:ea typeface="微软雅黑" panose="020B0503020204020204" charset="-122"/>
              <a:sym typeface="+mn-ea"/>
            </a:endParaRPr>
          </a:p>
        </p:txBody>
      </p:sp>
      <p:grpSp>
        <p:nvGrpSpPr>
          <p:cNvPr id="7" name="组合 6"/>
          <p:cNvGrpSpPr/>
          <p:nvPr/>
        </p:nvGrpSpPr>
        <p:grpSpPr>
          <a:xfrm>
            <a:off x="1921065" y="4364990"/>
            <a:ext cx="1825913" cy="1027076"/>
            <a:chOff x="2374824" y="-54528"/>
            <a:chExt cx="2311419" cy="1300173"/>
          </a:xfrm>
        </p:grpSpPr>
        <p:pic>
          <p:nvPicPr>
            <p:cNvPr id="8" name="图片 7"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14356"/>
            <a:ext cx="210883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pPr lvl="0" algn="l">
              <a:buClrTx/>
              <a:buSzTx/>
              <a:buFontTx/>
            </a:pPr>
            <a:r>
              <a:rPr lang="zh-CN" altLang="en-US" sz="2600" dirty="0">
                <a:solidFill>
                  <a:srgbClr val="0080FF"/>
                </a:solidFill>
                <a:latin typeface="微软雅黑" panose="020B0503020204020204" charset="-122"/>
                <a:ea typeface="微软雅黑" panose="020B0503020204020204" charset="-122"/>
                <a:sym typeface="+mn-ea"/>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675061"/>
            <a:ext cx="210883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建设内容与目标</a:t>
            </a:r>
          </a:p>
        </p:txBody>
      </p:sp>
      <p:sp>
        <p:nvSpPr>
          <p:cNvPr id="12" name="文本框 11"/>
          <p:cNvSpPr txBox="1"/>
          <p:nvPr/>
        </p:nvSpPr>
        <p:spPr>
          <a:xfrm>
            <a:off x="3885461" y="3209731"/>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endParaRPr lang="zh-CN" altLang="en-US" sz="1800" dirty="0">
              <a:solidFill>
                <a:srgbClr val="FF0000"/>
              </a:solidFill>
              <a:latin typeface="微软雅黑" panose="020B0503020204020204" charset="-122"/>
              <a:ea typeface="微软雅黑" panose="020B0503020204020204" charset="-122"/>
            </a:endParaRP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39713"/>
            <a:ext cx="4026192" cy="514355"/>
          </a:xfrm>
        </p:spPr>
        <p:txBody>
          <a:bodyPr wrap="square"/>
          <a:lstStyle/>
          <a:p>
            <a:r>
              <a:rPr lang="zh-CN" altLang="en-US" sz="3100" b="1" dirty="0">
                <a:solidFill>
                  <a:srgbClr val="0080FF"/>
                </a:solidFill>
                <a:latin typeface="微软雅黑" panose="020B0503020204020204" charset="-122"/>
                <a:ea typeface="微软雅黑" panose="020B0503020204020204" charset="-122"/>
                <a:cs typeface="+mn-cs"/>
              </a:rPr>
              <a:t> 跨学科优势专家团队</a:t>
            </a:r>
          </a:p>
        </p:txBody>
      </p:sp>
      <p:sp>
        <p:nvSpPr>
          <p:cNvPr id="13" name="矩形: 圆角 12"/>
          <p:cNvSpPr/>
          <p:nvPr/>
        </p:nvSpPr>
        <p:spPr>
          <a:xfrm>
            <a:off x="332295" y="853188"/>
            <a:ext cx="1223128" cy="1170101"/>
          </a:xfrm>
          <a:prstGeom prst="roundRect">
            <a:avLst>
              <a:gd name="adj" fmla="val 10000"/>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sz="1015" dirty="0"/>
          </a:p>
        </p:txBody>
      </p:sp>
      <p:pic>
        <p:nvPicPr>
          <p:cNvPr id="1026" name="Picture 2" descr="https://gss3.bdstatic.com/7Po3dSag_xI4khGkpoWK1HF6hhy/baike/c0%3Dbaike92%2C5%2C5%2C92%2C30/sign=4850c8678782b90129a0cb6112e4c212/cb8065380cd7912310717734a0345982b3b780d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99" b="15667"/>
          <a:stretch>
            <a:fillRect/>
          </a:stretch>
        </p:blipFill>
        <p:spPr bwMode="auto">
          <a:xfrm>
            <a:off x="4643061" y="853188"/>
            <a:ext cx="1065082" cy="11691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11318" y="2105805"/>
            <a:ext cx="1065082" cy="248209"/>
          </a:xfrm>
          <a:prstGeom prst="rect">
            <a:avLst/>
          </a:prstGeom>
          <a:noFill/>
        </p:spPr>
        <p:txBody>
          <a:bodyPr wrap="square" rtlCol="0">
            <a:spAutoFit/>
          </a:bodyPr>
          <a:lstStyle/>
          <a:p>
            <a:r>
              <a:rPr lang="zh-CN" altLang="en-US" sz="1015" dirty="0">
                <a:latin typeface="微软雅黑" panose="020B0503020204020204" charset="-122"/>
                <a:ea typeface="微软雅黑" panose="020B0503020204020204" charset="-122"/>
              </a:rPr>
              <a:t>孙优贤 院士</a:t>
            </a:r>
          </a:p>
        </p:txBody>
      </p:sp>
      <p:sp>
        <p:nvSpPr>
          <p:cNvPr id="16" name="文本框 15"/>
          <p:cNvSpPr txBox="1"/>
          <p:nvPr/>
        </p:nvSpPr>
        <p:spPr>
          <a:xfrm>
            <a:off x="4759497" y="2105805"/>
            <a:ext cx="1065082" cy="248209"/>
          </a:xfrm>
          <a:prstGeom prst="rect">
            <a:avLst/>
          </a:prstGeom>
          <a:noFill/>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zh-CN" altLang="en-US" sz="1015" dirty="0"/>
              <a:t>邬江兴 院士</a:t>
            </a:r>
          </a:p>
        </p:txBody>
      </p:sp>
      <p:sp>
        <p:nvSpPr>
          <p:cNvPr id="9" name="矩形 8"/>
          <p:cNvSpPr/>
          <p:nvPr/>
        </p:nvSpPr>
        <p:spPr>
          <a:xfrm>
            <a:off x="1667169" y="891965"/>
            <a:ext cx="2497123" cy="1228541"/>
          </a:xfrm>
          <a:prstGeom prst="rect">
            <a:avLst/>
          </a:prstGeom>
        </p:spPr>
        <p:txBody>
          <a:bodyPr wrap="square">
            <a:spAutoFit/>
          </a:bodyPr>
          <a:lstStyle/>
          <a:p>
            <a:pPr algn="just">
              <a:lnSpc>
                <a:spcPct val="125000"/>
              </a:lnSpc>
            </a:pPr>
            <a:r>
              <a:rPr lang="zh-CN" altLang="zh-CN" sz="1200" dirty="0">
                <a:latin typeface="微软雅黑" panose="020B0503020204020204" charset="-122"/>
                <a:ea typeface="微软雅黑" panose="020B0503020204020204" charset="-122"/>
              </a:rPr>
              <a:t>工业自动化专家，中国工程院院士。现任</a:t>
            </a:r>
            <a:r>
              <a:rPr lang="zh-CN" altLang="en-US" sz="1200" dirty="0">
                <a:latin typeface="微软雅黑" panose="020B0503020204020204" charset="-122"/>
                <a:ea typeface="微软雅黑" panose="020B0503020204020204" charset="-122"/>
              </a:rPr>
              <a:t>工业互联网系统安全技术国家工程实验室主任、</a:t>
            </a:r>
            <a:r>
              <a:rPr lang="zh-CN" altLang="zh-CN" sz="1200" dirty="0">
                <a:latin typeface="微软雅黑" panose="020B0503020204020204" charset="-122"/>
                <a:ea typeface="微软雅黑" panose="020B0503020204020204" charset="-122"/>
              </a:rPr>
              <a:t>工业自动化国家工程研究中心主任。曾获国家科技进步一等奖</a:t>
            </a:r>
            <a:r>
              <a:rPr lang="en-US" altLang="zh-CN" sz="1200" dirty="0">
                <a:latin typeface="微软雅黑" panose="020B0503020204020204" charset="-122"/>
                <a:ea typeface="微软雅黑" panose="020B0503020204020204" charset="-122"/>
              </a:rPr>
              <a:t>1</a:t>
            </a:r>
            <a:r>
              <a:rPr lang="zh-CN" altLang="zh-CN" sz="1200" dirty="0">
                <a:latin typeface="微软雅黑" panose="020B0503020204020204" charset="-122"/>
                <a:ea typeface="微软雅黑" panose="020B0503020204020204" charset="-122"/>
              </a:rPr>
              <a:t>项、二等奖</a:t>
            </a:r>
            <a:r>
              <a:rPr lang="en-US" altLang="zh-CN" sz="1200" dirty="0">
                <a:latin typeface="微软雅黑" panose="020B0503020204020204" charset="-122"/>
                <a:ea typeface="微软雅黑" panose="020B0503020204020204" charset="-122"/>
              </a:rPr>
              <a:t>3</a:t>
            </a:r>
            <a:r>
              <a:rPr lang="zh-CN" altLang="zh-CN" sz="1200" dirty="0">
                <a:latin typeface="微软雅黑" panose="020B0503020204020204" charset="-122"/>
                <a:ea typeface="微软雅黑" panose="020B0503020204020204" charset="-122"/>
              </a:rPr>
              <a:t>项。</a:t>
            </a:r>
            <a:endParaRPr lang="zh-CN" altLang="en-US" sz="1200" dirty="0"/>
          </a:p>
        </p:txBody>
      </p:sp>
      <p:sp>
        <p:nvSpPr>
          <p:cNvPr id="10" name="矩形 9"/>
          <p:cNvSpPr/>
          <p:nvPr/>
        </p:nvSpPr>
        <p:spPr>
          <a:xfrm>
            <a:off x="6071959" y="929168"/>
            <a:ext cx="2553568" cy="1225400"/>
          </a:xfrm>
          <a:prstGeom prst="rect">
            <a:avLst/>
          </a:prstGeom>
        </p:spPr>
        <p:txBody>
          <a:bodyPr wrap="square">
            <a:spAutoFit/>
          </a:bodyPr>
          <a:lstStyle/>
          <a:p>
            <a:pPr algn="just">
              <a:lnSpc>
                <a:spcPct val="125000"/>
              </a:lnSpc>
            </a:pPr>
            <a:r>
              <a:rPr lang="zh-CN" altLang="en-US" sz="1200" dirty="0">
                <a:latin typeface="微软雅黑" panose="020B0503020204020204" charset="-122"/>
                <a:ea typeface="微软雅黑" panose="020B0503020204020204" charset="-122"/>
              </a:rPr>
              <a:t>通信与信息系统、计算机与网络技术专家，中国工程院院士。现任国家数字交换系统工程技术研究中心主任。曾获国家科技进步一等奖</a:t>
            </a: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项、二等奖</a:t>
            </a:r>
            <a:r>
              <a:rPr lang="en-US" altLang="zh-CN" sz="1200" dirty="0">
                <a:latin typeface="微软雅黑" panose="020B0503020204020204" charset="-122"/>
                <a:ea typeface="微软雅黑" panose="020B0503020204020204" charset="-122"/>
              </a:rPr>
              <a:t>5</a:t>
            </a:r>
            <a:r>
              <a:rPr lang="zh-CN" altLang="en-US" sz="1200" dirty="0">
                <a:latin typeface="微软雅黑" panose="020B0503020204020204" charset="-122"/>
                <a:ea typeface="微软雅黑" panose="020B0503020204020204" charset="-122"/>
              </a:rPr>
              <a:t>项。</a:t>
            </a:r>
          </a:p>
        </p:txBody>
      </p:sp>
      <p:pic>
        <p:nvPicPr>
          <p:cNvPr id="17" name="Picture 4" descr="https://person.zju.edu.cn/server/api/handler/p/0096081?app_key=cgsoft&amp;timestamp=1545616670000&amp;sign=5dd5057250b9fccc41f23ee5d12fecf9"/>
          <p:cNvPicPr>
            <a:picLocks noChangeAspect="1" noChangeArrowheads="1"/>
          </p:cNvPicPr>
          <p:nvPr/>
        </p:nvPicPr>
        <p:blipFill>
          <a:blip r:embed="rId6" cstate="print">
            <a:extLst>
              <a:ext uri="{28A0092B-C50C-407E-A947-70E740481C1C}">
                <a14:useLocalDpi xmlns:a14="http://schemas.microsoft.com/office/drawing/2010/main" val="0"/>
              </a:ext>
            </a:extLst>
          </a:blip>
          <a:srcRect l="18818" t="2782" r="16298" b="32009"/>
          <a:stretch>
            <a:fillRect/>
          </a:stretch>
        </p:blipFill>
        <p:spPr bwMode="auto">
          <a:xfrm>
            <a:off x="527050" y="2541905"/>
            <a:ext cx="946785" cy="1169035"/>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82245" y="3800475"/>
            <a:ext cx="1595755" cy="518160"/>
          </a:xfrm>
          <a:prstGeom prst="rect">
            <a:avLst/>
          </a:prstGeom>
          <a:noFill/>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pPr algn="ctr">
              <a:lnSpc>
                <a:spcPct val="125000"/>
              </a:lnSpc>
            </a:pPr>
            <a:r>
              <a:rPr lang="zh-CN" altLang="en-US" sz="1015" dirty="0"/>
              <a:t>王文海 研究员</a:t>
            </a:r>
            <a:endParaRPr lang="en-US" altLang="zh-CN" sz="1015" dirty="0"/>
          </a:p>
          <a:p>
            <a:pPr algn="ctr">
              <a:lnSpc>
                <a:spcPct val="125000"/>
              </a:lnSpc>
            </a:pPr>
            <a:r>
              <a:rPr lang="zh-CN" altLang="en-US" sz="1200" dirty="0"/>
              <a:t>浙江省特级专家</a:t>
            </a:r>
          </a:p>
        </p:txBody>
      </p:sp>
      <p:sp>
        <p:nvSpPr>
          <p:cNvPr id="20" name="文本框 19"/>
          <p:cNvSpPr txBox="1"/>
          <p:nvPr/>
        </p:nvSpPr>
        <p:spPr>
          <a:xfrm>
            <a:off x="2959735" y="3877945"/>
            <a:ext cx="912495" cy="247650"/>
          </a:xfrm>
          <a:prstGeom prst="rect">
            <a:avLst/>
          </a:prstGeom>
          <a:noFill/>
        </p:spPr>
        <p:txBody>
          <a:bodyPr wrap="square" rtlCol="0">
            <a:spAutoFit/>
          </a:bodyPr>
          <a:lstStyle/>
          <a:p>
            <a:r>
              <a:rPr lang="zh-CN" altLang="en-US" sz="1015" dirty="0">
                <a:latin typeface="微软雅黑" panose="020B0503020204020204" charset="-122"/>
                <a:ea typeface="微软雅黑" panose="020B0503020204020204" charset="-122"/>
              </a:rPr>
              <a:t>卢建刚 教授</a:t>
            </a:r>
          </a:p>
        </p:txBody>
      </p:sp>
      <p:pic>
        <p:nvPicPr>
          <p:cNvPr id="1028" name="Picture 4" descr="https://person.zju.edu.cn/server/api/handler/p/info?uid=SrzphgFMKSKmI1EhSxS5PQ%3D%3D&amp;app_key=50634610756a4c0e82d5a13bb692e257&amp;timestamp=1556333861000&amp;sign=15eedc3a9cdf92fc6536d673a77c58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000" y="2541270"/>
            <a:ext cx="878205" cy="11690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576705" y="3805555"/>
            <a:ext cx="1195070" cy="496570"/>
          </a:xfrm>
          <a:prstGeom prst="rect">
            <a:avLst/>
          </a:prstGeom>
          <a:noFill/>
        </p:spPr>
        <p:txBody>
          <a:bodyPr wrap="square" rtlCol="0">
            <a:spAutoFit/>
          </a:bodyPr>
          <a:lstStyle>
            <a:defPPr>
              <a:defRPr lang="zh-CN"/>
            </a:defPPr>
            <a:lvl1pPr algn="ctr">
              <a:lnSpc>
                <a:spcPct val="125000"/>
              </a:lnSpc>
              <a:defRPr>
                <a:latin typeface="微软雅黑" panose="020B0503020204020204" charset="-122"/>
                <a:ea typeface="微软雅黑" panose="020B0503020204020204" charset="-122"/>
              </a:defRPr>
            </a:lvl1pPr>
          </a:lstStyle>
          <a:p>
            <a:r>
              <a:rPr lang="zh-CN" altLang="en-US" sz="1015" dirty="0"/>
              <a:t>程鹏 教授</a:t>
            </a:r>
            <a:endParaRPr lang="en-US" altLang="zh-CN" sz="1015" dirty="0"/>
          </a:p>
          <a:p>
            <a:r>
              <a:rPr lang="zh-CN" altLang="en-US" sz="1200" dirty="0"/>
              <a:t>青年长江学者</a:t>
            </a:r>
          </a:p>
        </p:txBody>
      </p:sp>
      <p:sp>
        <p:nvSpPr>
          <p:cNvPr id="29" name="文本框 28"/>
          <p:cNvSpPr txBox="1"/>
          <p:nvPr/>
        </p:nvSpPr>
        <p:spPr>
          <a:xfrm>
            <a:off x="6461760" y="3877945"/>
            <a:ext cx="873760" cy="247650"/>
          </a:xfrm>
          <a:prstGeom prst="rect">
            <a:avLst/>
          </a:prstGeom>
          <a:noFill/>
        </p:spPr>
        <p:txBody>
          <a:bodyPr wrap="square" rtlCol="0">
            <a:spAutoFit/>
          </a:bodyPr>
          <a:lstStyle/>
          <a:p>
            <a:pPr algn="ctr"/>
            <a:r>
              <a:rPr lang="zh-CN" altLang="en-US" sz="1015" dirty="0">
                <a:latin typeface="微软雅黑" panose="020B0503020204020204" charset="-122"/>
                <a:ea typeface="微软雅黑" panose="020B0503020204020204" charset="-122"/>
              </a:rPr>
              <a:t>汪京培 高工</a:t>
            </a:r>
          </a:p>
        </p:txBody>
      </p:sp>
      <p:sp>
        <p:nvSpPr>
          <p:cNvPr id="23" name="文本框 22"/>
          <p:cNvSpPr txBox="1"/>
          <p:nvPr/>
        </p:nvSpPr>
        <p:spPr>
          <a:xfrm>
            <a:off x="5128895" y="3805555"/>
            <a:ext cx="1226820" cy="518160"/>
          </a:xfrm>
          <a:prstGeom prst="rect">
            <a:avLst/>
          </a:prstGeom>
          <a:noFill/>
        </p:spPr>
        <p:txBody>
          <a:bodyPr wrap="square" rtlCol="0">
            <a:spAutoFit/>
          </a:bodyPr>
          <a:lstStyle/>
          <a:p>
            <a:pPr algn="ctr">
              <a:lnSpc>
                <a:spcPct val="125000"/>
              </a:lnSpc>
              <a:buClrTx/>
              <a:buSzTx/>
              <a:buNone/>
            </a:pPr>
            <a:r>
              <a:rPr lang="zh-CN" altLang="en-US" sz="1015" dirty="0">
                <a:latin typeface="微软雅黑" panose="020B0503020204020204" charset="-122"/>
                <a:ea typeface="微软雅黑" panose="020B0503020204020204" charset="-122"/>
              </a:rPr>
              <a:t>邓瑞龙 研究员</a:t>
            </a:r>
          </a:p>
          <a:p>
            <a:pPr algn="ctr">
              <a:lnSpc>
                <a:spcPct val="125000"/>
              </a:lnSpc>
              <a:buClrTx/>
              <a:buSzTx/>
              <a:buNone/>
            </a:pPr>
            <a:r>
              <a:rPr lang="zh-CN" altLang="en-US" sz="1200" dirty="0">
                <a:latin typeface="微软雅黑" panose="020B0503020204020204" charset="-122"/>
                <a:ea typeface="微软雅黑" panose="020B0503020204020204" charset="-122"/>
              </a:rPr>
              <a:t>青年千人</a:t>
            </a:r>
          </a:p>
        </p:txBody>
      </p:sp>
      <p:pic>
        <p:nvPicPr>
          <p:cNvPr id="3" name="图片 -2147482617"/>
          <p:cNvPicPr>
            <a:picLocks noChangeAspect="1"/>
          </p:cNvPicPr>
          <p:nvPr/>
        </p:nvPicPr>
        <p:blipFill>
          <a:blip r:embed="rId8"/>
          <a:srcRect r="3040" b="2889"/>
          <a:stretch>
            <a:fillRect/>
          </a:stretch>
        </p:blipFill>
        <p:spPr>
          <a:xfrm>
            <a:off x="2959735" y="2540000"/>
            <a:ext cx="890270" cy="1169035"/>
          </a:xfrm>
          <a:prstGeom prst="rect">
            <a:avLst/>
          </a:prstGeom>
          <a:noFill/>
          <a:ln w="9525">
            <a:noFill/>
          </a:ln>
        </p:spPr>
      </p:pic>
      <p:pic>
        <p:nvPicPr>
          <p:cNvPr id="5" name="图片 -2147482613" descr="微信图片_20190613203530"/>
          <p:cNvPicPr>
            <a:picLocks noChangeAspect="1"/>
          </p:cNvPicPr>
          <p:nvPr/>
        </p:nvPicPr>
        <p:blipFill>
          <a:blip r:embed="rId9"/>
          <a:stretch>
            <a:fillRect/>
          </a:stretch>
        </p:blipFill>
        <p:spPr>
          <a:xfrm>
            <a:off x="5326380" y="2540000"/>
            <a:ext cx="831850" cy="1169035"/>
          </a:xfrm>
          <a:prstGeom prst="rect">
            <a:avLst/>
          </a:prstGeom>
          <a:noFill/>
          <a:ln w="9525">
            <a:noFill/>
          </a:ln>
        </p:spPr>
      </p:pic>
      <p:pic>
        <p:nvPicPr>
          <p:cNvPr id="6" name="图片 -2147482615" descr="护照电子照片"/>
          <p:cNvPicPr>
            <a:picLocks noChangeAspect="1"/>
          </p:cNvPicPr>
          <p:nvPr/>
        </p:nvPicPr>
        <p:blipFill>
          <a:blip r:embed="rId10"/>
          <a:stretch>
            <a:fillRect/>
          </a:stretch>
        </p:blipFill>
        <p:spPr>
          <a:xfrm>
            <a:off x="6461760" y="2543175"/>
            <a:ext cx="803910" cy="1169035"/>
          </a:xfrm>
          <a:prstGeom prst="rect">
            <a:avLst/>
          </a:prstGeom>
          <a:noFill/>
          <a:ln w="9525">
            <a:noFill/>
          </a:ln>
        </p:spPr>
      </p:pic>
      <p:graphicFrame>
        <p:nvGraphicFramePr>
          <p:cNvPr id="11" name="对象 10"/>
          <p:cNvGraphicFramePr>
            <a:graphicFrameLocks noChangeAspect="1"/>
          </p:cNvGraphicFramePr>
          <p:nvPr/>
        </p:nvGraphicFramePr>
        <p:xfrm>
          <a:off x="7633335" y="2538730"/>
          <a:ext cx="949325" cy="1230630"/>
        </p:xfrm>
        <a:graphic>
          <a:graphicData uri="http://schemas.openxmlformats.org/presentationml/2006/ole">
            <mc:AlternateContent xmlns:mc="http://schemas.openxmlformats.org/markup-compatibility/2006">
              <mc:Choice xmlns:v="urn:schemas-microsoft-com:vml" Requires="v">
                <p:oleObj spid="_x0000_s2055" r:id="rId11" imgW="444500" imgH="566420" progId="Visio.Drawing.11">
                  <p:embed/>
                </p:oleObj>
              </mc:Choice>
              <mc:Fallback>
                <p:oleObj r:id="rId11" imgW="444500" imgH="566420" progId="Visio.Drawing.11">
                  <p:embed/>
                  <p:pic>
                    <p:nvPicPr>
                      <p:cNvPr id="0" name="图片 11"/>
                      <p:cNvPicPr/>
                      <p:nvPr/>
                    </p:nvPicPr>
                    <p:blipFill>
                      <a:blip r:embed="rId12"/>
                      <a:stretch>
                        <a:fillRect/>
                      </a:stretch>
                    </p:blipFill>
                    <p:spPr>
                      <a:xfrm>
                        <a:off x="7633335" y="2538730"/>
                        <a:ext cx="949325" cy="1230630"/>
                      </a:xfrm>
                      <a:prstGeom prst="rect">
                        <a:avLst/>
                      </a:prstGeom>
                    </p:spPr>
                  </p:pic>
                </p:oleObj>
              </mc:Fallback>
            </mc:AlternateContent>
          </a:graphicData>
        </a:graphic>
      </p:graphicFrame>
      <p:sp>
        <p:nvSpPr>
          <p:cNvPr id="14" name="文本框 13"/>
          <p:cNvSpPr txBox="1"/>
          <p:nvPr/>
        </p:nvSpPr>
        <p:spPr>
          <a:xfrm>
            <a:off x="7564755" y="3877945"/>
            <a:ext cx="1017905" cy="247650"/>
          </a:xfrm>
          <a:prstGeom prst="rect">
            <a:avLst/>
          </a:prstGeom>
          <a:noFill/>
        </p:spPr>
        <p:txBody>
          <a:bodyPr wrap="square" rtlCol="0">
            <a:spAutoFit/>
          </a:bodyPr>
          <a:lstStyle/>
          <a:p>
            <a:pPr algn="ctr"/>
            <a:r>
              <a:rPr lang="zh-CN" altLang="en-US" sz="1015" dirty="0">
                <a:latin typeface="微软雅黑" panose="020B0503020204020204" charset="-122"/>
                <a:ea typeface="微软雅黑" panose="020B0503020204020204" charset="-122"/>
              </a:rPr>
              <a:t>杨汶佼 工程师 </a:t>
            </a:r>
          </a:p>
        </p:txBody>
      </p:sp>
      <p:sp>
        <p:nvSpPr>
          <p:cNvPr id="28" name="文本框 27"/>
          <p:cNvSpPr txBox="1"/>
          <p:nvPr/>
        </p:nvSpPr>
        <p:spPr>
          <a:xfrm>
            <a:off x="4131945" y="3877945"/>
            <a:ext cx="879475" cy="247650"/>
          </a:xfrm>
          <a:prstGeom prst="rect">
            <a:avLst/>
          </a:prstGeom>
          <a:noFill/>
        </p:spPr>
        <p:txBody>
          <a:bodyPr wrap="square" rtlCol="0">
            <a:spAutoFit/>
          </a:bodyPr>
          <a:lstStyle/>
          <a:p>
            <a:pPr lvl="0" algn="l">
              <a:buClrTx/>
              <a:buSzTx/>
              <a:buFontTx/>
            </a:pPr>
            <a:r>
              <a:rPr lang="zh-CN" altLang="en-US" sz="1015" dirty="0">
                <a:latin typeface="微软雅黑" panose="020B0503020204020204" charset="-122"/>
                <a:ea typeface="微软雅黑" panose="020B0503020204020204" charset="-122"/>
                <a:sym typeface="+mn-ea"/>
              </a:rPr>
              <a:t>杨秦敏 教授</a:t>
            </a:r>
          </a:p>
        </p:txBody>
      </p:sp>
      <p:pic>
        <p:nvPicPr>
          <p:cNvPr id="22" name="图片 -2147482621"/>
          <p:cNvPicPr>
            <a:picLocks noChangeAspect="1"/>
          </p:cNvPicPr>
          <p:nvPr/>
        </p:nvPicPr>
        <p:blipFill>
          <a:blip r:embed="rId13"/>
          <a:stretch>
            <a:fillRect/>
          </a:stretch>
        </p:blipFill>
        <p:spPr>
          <a:xfrm>
            <a:off x="4146550" y="2541905"/>
            <a:ext cx="885006" cy="1170000"/>
          </a:xfrm>
          <a:prstGeom prst="rect">
            <a:avLst/>
          </a:prstGeom>
          <a:noFill/>
          <a:ln w="9525">
            <a:noFill/>
          </a:ln>
        </p:spPr>
      </p:pic>
      <p:grpSp>
        <p:nvGrpSpPr>
          <p:cNvPr id="24" name="组合 23"/>
          <p:cNvGrpSpPr/>
          <p:nvPr/>
        </p:nvGrpSpPr>
        <p:grpSpPr>
          <a:xfrm>
            <a:off x="1921065" y="4364990"/>
            <a:ext cx="1825913" cy="1027076"/>
            <a:chOff x="2374824" y="-54528"/>
            <a:chExt cx="2311419" cy="1300173"/>
          </a:xfrm>
        </p:grpSpPr>
        <p:pic>
          <p:nvPicPr>
            <p:cNvPr id="25" name="图片 24" descr="手机屏幕的截图&#10;&#10;描述已自动生成"/>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6" name="直线连接符 25"/>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p>
        </p:txBody>
      </p:sp>
      <p:grpSp>
        <p:nvGrpSpPr>
          <p:cNvPr id="14" name="组合 13"/>
          <p:cNvGrpSpPr/>
          <p:nvPr/>
        </p:nvGrpSpPr>
        <p:grpSpPr>
          <a:xfrm>
            <a:off x="373380" y="-54528"/>
            <a:ext cx="4312863" cy="1300173"/>
            <a:chOff x="373380" y="-54528"/>
            <a:chExt cx="4312863" cy="1300173"/>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8" name="图片 7"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1" name="直线连接符 10"/>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316230" y="151716"/>
            <a:ext cx="6457950" cy="512763"/>
          </a:xfrm>
        </p:spPr>
        <p:txBody>
          <a:bodyPr wrap="square"/>
          <a:lstStyle/>
          <a:p>
            <a:r>
              <a:rPr lang="zh-CN" sz="3100" b="1" dirty="0">
                <a:solidFill>
                  <a:srgbClr val="0080FF"/>
                </a:solidFill>
                <a:latin typeface="微软雅黑" panose="020B0503020204020204" charset="-122"/>
                <a:ea typeface="微软雅黑" panose="020B0503020204020204" charset="-122"/>
                <a:cs typeface="+mn-cs"/>
                <a:sym typeface="+mn-ea"/>
              </a:rPr>
              <a:t>现有阶段</a:t>
            </a:r>
            <a:r>
              <a:rPr sz="3100" b="1" dirty="0">
                <a:solidFill>
                  <a:srgbClr val="0080FF"/>
                </a:solidFill>
                <a:latin typeface="微软雅黑" panose="020B0503020204020204" charset="-122"/>
                <a:ea typeface="微软雅黑" panose="020B0503020204020204" charset="-122"/>
                <a:cs typeface="+mn-cs"/>
                <a:sym typeface="+mn-ea"/>
              </a:rPr>
              <a:t>研究成果</a:t>
            </a:r>
          </a:p>
        </p:txBody>
      </p:sp>
      <p:sp>
        <p:nvSpPr>
          <p:cNvPr id="17" name="矩形 16"/>
          <p:cNvSpPr/>
          <p:nvPr>
            <p:custDataLst>
              <p:tags r:id="rId1"/>
            </p:custDataLst>
          </p:nvPr>
        </p:nvSpPr>
        <p:spPr>
          <a:xfrm>
            <a:off x="382270" y="1325245"/>
            <a:ext cx="2858135" cy="2423795"/>
          </a:xfrm>
          <a:prstGeom prst="rect">
            <a:avLst/>
          </a:prstGeom>
        </p:spPr>
        <p:txBody>
          <a:bodyPr wrap="square" lIns="0" tIns="0" rIns="0" bIns="0" anchor="t" anchorCtr="0">
            <a:spAutoFit/>
          </a:bodyPr>
          <a:lstStyle/>
          <a:p>
            <a:pPr marL="285750" indent="-285750" algn="just">
              <a:lnSpc>
                <a:spcPct val="125000"/>
              </a:lnSpc>
              <a:spcAft>
                <a:spcPts val="450"/>
              </a:spcAft>
              <a:buClrTx/>
              <a:buSzTx/>
              <a:buFont typeface="Wingdings" panose="05000000000000000000" charset="0"/>
              <a:buChar char="l"/>
            </a:pPr>
            <a:r>
              <a:rPr lang="zh-CN" altLang="en-US" sz="1800" dirty="0">
                <a:solidFill>
                  <a:schemeClr val="tx1"/>
                </a:solidFill>
                <a:latin typeface="微软雅黑" panose="020B0503020204020204" charset="-122"/>
                <a:ea typeface="微软雅黑" panose="020B0503020204020204" charset="-122"/>
                <a:sym typeface="+mn-ea"/>
              </a:rPr>
              <a:t>基于拟态主动防御理论，之江实验室自主开发拟态安全工业控制装备，包括拟态工业控制器、拟态监控软件、拟态网关等，在2019届互联网大会智能网络领域展出</a:t>
            </a:r>
            <a:r>
              <a:rPr lang="zh-CN" altLang="en-US" sz="1800" b="1" dirty="0">
                <a:solidFill>
                  <a:schemeClr val="tx1"/>
                </a:solidFill>
                <a:latin typeface="微软雅黑" panose="020B0503020204020204" charset="-122"/>
                <a:ea typeface="微软雅黑" panose="020B0503020204020204" charset="-122"/>
                <a:sym typeface="+mn-ea"/>
              </a:rPr>
              <a:t>。</a:t>
            </a:r>
          </a:p>
        </p:txBody>
      </p:sp>
      <p:pic>
        <p:nvPicPr>
          <p:cNvPr id="2" name="图片 -2147482547"/>
          <p:cNvPicPr>
            <a:picLocks noChangeAspect="1"/>
          </p:cNvPicPr>
          <p:nvPr>
            <p:custDataLst>
              <p:tags r:id="rId2"/>
            </p:custDataLst>
          </p:nvPr>
        </p:nvPicPr>
        <p:blipFill>
          <a:blip r:embed="rId6"/>
          <a:stretch>
            <a:fillRect/>
          </a:stretch>
        </p:blipFill>
        <p:spPr>
          <a:xfrm>
            <a:off x="3420110" y="1181100"/>
            <a:ext cx="5269230" cy="3220720"/>
          </a:xfrm>
          <a:prstGeom prst="rect">
            <a:avLst/>
          </a:prstGeom>
          <a:noFill/>
          <a:ln w="9525">
            <a:noFill/>
          </a:ln>
        </p:spPr>
      </p:pic>
      <p:sp>
        <p:nvSpPr>
          <p:cNvPr id="4" name="矩形 3"/>
          <p:cNvSpPr/>
          <p:nvPr>
            <p:custDataLst>
              <p:tags r:id="rId3"/>
            </p:custDataLst>
          </p:nvPr>
        </p:nvSpPr>
        <p:spPr>
          <a:xfrm>
            <a:off x="443230" y="717550"/>
            <a:ext cx="4313555" cy="346075"/>
          </a:xfrm>
          <a:prstGeom prst="rect">
            <a:avLst/>
          </a:prstGeom>
        </p:spPr>
        <p:txBody>
          <a:bodyPr wrap="square" lIns="0" tIns="0" rIns="0" bIns="0" anchor="t" anchorCtr="0">
            <a:spAutoFit/>
          </a:bodyPr>
          <a:lstStyle/>
          <a:p>
            <a:pPr algn="l">
              <a:lnSpc>
                <a:spcPct val="125000"/>
              </a:lnSpc>
              <a:spcAft>
                <a:spcPts val="450"/>
              </a:spcAft>
              <a:buClrTx/>
              <a:buSzTx/>
              <a:buFontTx/>
            </a:pPr>
            <a:r>
              <a:rPr lang="en-US" altLang="zh-CN" sz="1800" b="1" dirty="0">
                <a:solidFill>
                  <a:srgbClr val="FF0000"/>
                </a:solidFill>
                <a:latin typeface="微软雅黑" panose="020B0503020204020204" charset="-122"/>
                <a:ea typeface="微软雅黑" panose="020B0503020204020204" charset="-122"/>
                <a:sym typeface="+mn-ea"/>
              </a:rPr>
              <a:t>自主开发拟态安全</a:t>
            </a:r>
            <a:r>
              <a:rPr lang="zh-CN" altLang="en-US" sz="1800" b="1" dirty="0">
                <a:solidFill>
                  <a:srgbClr val="FF0000"/>
                </a:solidFill>
                <a:latin typeface="微软雅黑" panose="020B0503020204020204" charset="-122"/>
                <a:ea typeface="微软雅黑" panose="020B0503020204020204" charset="-122"/>
                <a:sym typeface="+mn-ea"/>
              </a:rPr>
              <a:t>系列</a:t>
            </a:r>
            <a:r>
              <a:rPr lang="en-US" altLang="zh-CN" sz="1800" b="1" dirty="0">
                <a:solidFill>
                  <a:srgbClr val="FF0000"/>
                </a:solidFill>
                <a:latin typeface="微软雅黑" panose="020B0503020204020204" charset="-122"/>
                <a:ea typeface="微软雅黑" panose="020B0503020204020204" charset="-122"/>
                <a:sym typeface="+mn-ea"/>
              </a:rPr>
              <a:t>工业控制装备</a:t>
            </a:r>
            <a:r>
              <a:rPr lang="zh-CN" altLang="en-US" sz="1800" b="1" dirty="0">
                <a:solidFill>
                  <a:srgbClr val="FF0000"/>
                </a:solidFill>
                <a:latin typeface="微软雅黑" panose="020B0503020204020204" charset="-122"/>
                <a:ea typeface="微软雅黑" panose="020B0503020204020204" charset="-122"/>
                <a:sym typeface="+mn-ea"/>
              </a:rPr>
              <a:t>原型</a:t>
            </a:r>
          </a:p>
        </p:txBody>
      </p:sp>
      <p:grpSp>
        <p:nvGrpSpPr>
          <p:cNvPr id="6" name="组合 5"/>
          <p:cNvGrpSpPr/>
          <p:nvPr/>
        </p:nvGrpSpPr>
        <p:grpSpPr>
          <a:xfrm>
            <a:off x="1921065" y="4364990"/>
            <a:ext cx="1825913" cy="1027076"/>
            <a:chOff x="2374824" y="-54528"/>
            <a:chExt cx="2311419" cy="1300173"/>
          </a:xfrm>
        </p:grpSpPr>
        <p:pic>
          <p:nvPicPr>
            <p:cNvPr id="8" name="图片 7" descr="手机屏幕的截图&#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9" name="直线连接符 8"/>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 y="0"/>
            <a:ext cx="9141779" cy="5143500"/>
          </a:xfrm>
          <a:prstGeom prst="rect">
            <a:avLst/>
          </a:prstGeom>
        </p:spPr>
      </p:pic>
      <p:sp>
        <p:nvSpPr>
          <p:cNvPr id="3" name="文本框 2"/>
          <p:cNvSpPr txBox="1"/>
          <p:nvPr/>
        </p:nvSpPr>
        <p:spPr>
          <a:xfrm>
            <a:off x="3483788" y="2063067"/>
            <a:ext cx="2176424" cy="1107996"/>
          </a:xfrm>
          <a:prstGeom prst="rect">
            <a:avLst/>
          </a:prstGeom>
          <a:noFill/>
        </p:spPr>
        <p:txBody>
          <a:bodyPr wrap="square" rtlCol="0">
            <a:spAutoFit/>
          </a:bodyPr>
          <a:lstStyle/>
          <a:p>
            <a:r>
              <a:rPr lang="zh-CN" altLang="en-US" sz="6600" b="1" dirty="0">
                <a:solidFill>
                  <a:srgbClr val="0080FF"/>
                </a:solidFill>
                <a:latin typeface="微软雅黑" panose="020B0503020204020204" charset="-122"/>
                <a:ea typeface="微软雅黑" panose="020B0503020204020204" charset="-122"/>
              </a:rPr>
              <a:t>谢谢！</a:t>
            </a:r>
          </a:p>
        </p:txBody>
      </p:sp>
      <p:cxnSp>
        <p:nvCxnSpPr>
          <p:cNvPr id="7" name="直接连接符 6"/>
          <p:cNvCxnSpPr/>
          <p:nvPr/>
        </p:nvCxnSpPr>
        <p:spPr>
          <a:xfrm>
            <a:off x="1234440" y="2656970"/>
            <a:ext cx="1985618" cy="0"/>
          </a:xfrm>
          <a:prstGeom prst="line">
            <a:avLst/>
          </a:prstGeom>
          <a:ln w="1905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48680" y="2656970"/>
            <a:ext cx="1985618" cy="0"/>
          </a:xfrm>
          <a:prstGeom prst="line">
            <a:avLst/>
          </a:prstGeom>
          <a:ln w="19050">
            <a:solidFill>
              <a:srgbClr val="0080FF"/>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73380" y="-54528"/>
            <a:ext cx="4312863" cy="1300173"/>
            <a:chOff x="373380" y="-54528"/>
            <a:chExt cx="4312863" cy="1300173"/>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11" name="图片 10"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2" name="直线连接符 11"/>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16230" y="158975"/>
            <a:ext cx="271139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建设背景</a:t>
            </a:r>
          </a:p>
        </p:txBody>
      </p:sp>
      <p:grpSp>
        <p:nvGrpSpPr>
          <p:cNvPr id="3" name="组合 2"/>
          <p:cNvGrpSpPr/>
          <p:nvPr/>
        </p:nvGrpSpPr>
        <p:grpSpPr>
          <a:xfrm>
            <a:off x="414655" y="727300"/>
            <a:ext cx="8314690" cy="2298065"/>
            <a:chOff x="812" y="2297"/>
            <a:chExt cx="17565" cy="4855"/>
          </a:xfrm>
        </p:grpSpPr>
        <p:pic>
          <p:nvPicPr>
            <p:cNvPr id="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9" y="2297"/>
              <a:ext cx="3968" cy="2268"/>
            </a:xfrm>
            <a:prstGeom prst="rect">
              <a:avLst/>
            </a:prstGeom>
            <a:noFill/>
            <a:ln>
              <a:noFill/>
            </a:ln>
          </p:spPr>
        </p:pic>
        <p:pic>
          <p:nvPicPr>
            <p:cNvPr id="5" name="图片 12" descr="3adbd3b0b261c65eaad797403284c38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 y="4884"/>
              <a:ext cx="3969" cy="2268"/>
            </a:xfrm>
            <a:prstGeom prst="rect">
              <a:avLst/>
            </a:prstGeom>
            <a:noFill/>
            <a:ln>
              <a:noFill/>
            </a:ln>
          </p:spPr>
        </p:pic>
        <p:pic>
          <p:nvPicPr>
            <p:cNvPr id="6" name="图片 13" descr="f36cb1f2d623193067bd0029d7cbb364.jpg"/>
            <p:cNvPicPr/>
            <p:nvPr/>
          </p:nvPicPr>
          <p:blipFill>
            <a:blip r:embed="rId4" cstate="print">
              <a:extLst>
                <a:ext uri="{28A0092B-C50C-407E-A947-70E740481C1C}">
                  <a14:useLocalDpi xmlns:a14="http://schemas.microsoft.com/office/drawing/2010/main" val="0"/>
                </a:ext>
              </a:extLst>
            </a:blip>
            <a:srcRect l="-267" t="16360" b="7761"/>
            <a:stretch>
              <a:fillRect/>
            </a:stretch>
          </p:blipFill>
          <p:spPr bwMode="auto">
            <a:xfrm>
              <a:off x="5345" y="2297"/>
              <a:ext cx="3968" cy="2268"/>
            </a:xfrm>
            <a:prstGeom prst="rect">
              <a:avLst/>
            </a:prstGeom>
            <a:noFill/>
            <a:ln>
              <a:noFill/>
            </a:ln>
          </p:spPr>
        </p:pic>
        <p:pic>
          <p:nvPicPr>
            <p:cNvPr id="7" name="图片 14" descr="635534769881933008769.jpg"/>
            <p:cNvPicPr/>
            <p:nvPr/>
          </p:nvPicPr>
          <p:blipFill>
            <a:blip r:embed="rId5">
              <a:extLst>
                <a:ext uri="{28A0092B-C50C-407E-A947-70E740481C1C}">
                  <a14:useLocalDpi xmlns:a14="http://schemas.microsoft.com/office/drawing/2010/main" val="0"/>
                </a:ext>
              </a:extLst>
            </a:blip>
            <a:srcRect t="7967" b="11327"/>
            <a:stretch>
              <a:fillRect/>
            </a:stretch>
          </p:blipFill>
          <p:spPr bwMode="auto">
            <a:xfrm>
              <a:off x="5345" y="4884"/>
              <a:ext cx="3968" cy="2268"/>
            </a:xfrm>
            <a:prstGeom prst="rect">
              <a:avLst/>
            </a:prstGeom>
            <a:noFill/>
            <a:ln>
              <a:noFill/>
            </a:ln>
          </p:spPr>
        </p:pic>
        <p:pic>
          <p:nvPicPr>
            <p:cNvPr id="8" name="Picture 1026" descr="D:\1Zeta\项目_竣工资料\项目_太钢\5高炉参观照片\DSC0170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 y="2297"/>
              <a:ext cx="3969" cy="2268"/>
            </a:xfrm>
            <a:prstGeom prst="rect">
              <a:avLst/>
            </a:prstGeom>
            <a:noFill/>
            <a:ln>
              <a:noFill/>
            </a:ln>
          </p:spPr>
        </p:pic>
        <p:pic>
          <p:nvPicPr>
            <p:cNvPr id="9" name="图片 12" descr="外高桥100万超超临界直流炉.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7" y="2297"/>
              <a:ext cx="3968" cy="2268"/>
            </a:xfrm>
            <a:prstGeom prst="rect">
              <a:avLst/>
            </a:prstGeom>
            <a:noFill/>
            <a:ln>
              <a:noFill/>
            </a:ln>
          </p:spPr>
        </p:pic>
        <p:pic>
          <p:nvPicPr>
            <p:cNvPr id="11" name="图片 18" descr="中广核岭澳核电站二期1号机首次冲转试验成功.jpg"/>
            <p:cNvPicPr/>
            <p:nvPr/>
          </p:nvPicPr>
          <p:blipFill>
            <a:blip r:embed="rId8" cstate="print">
              <a:extLst>
                <a:ext uri="{28A0092B-C50C-407E-A947-70E740481C1C}">
                  <a14:useLocalDpi xmlns:a14="http://schemas.microsoft.com/office/drawing/2010/main" val="0"/>
                </a:ext>
              </a:extLst>
            </a:blip>
            <a:srcRect t="7890"/>
            <a:stretch>
              <a:fillRect/>
            </a:stretch>
          </p:blipFill>
          <p:spPr bwMode="auto">
            <a:xfrm>
              <a:off x="9877" y="4884"/>
              <a:ext cx="3968" cy="2268"/>
            </a:xfrm>
            <a:prstGeom prst="rect">
              <a:avLst/>
            </a:prstGeom>
            <a:noFill/>
            <a:ln>
              <a:noFill/>
            </a:ln>
          </p:spPr>
        </p:pic>
        <p:pic>
          <p:nvPicPr>
            <p:cNvPr id="12" name="图片 2"/>
            <p:cNvPicPr/>
            <p:nvPr/>
          </p:nvPicPr>
          <p:blipFill>
            <a:blip r:embed="rId9" cstate="print">
              <a:extLst>
                <a:ext uri="{28A0092B-C50C-407E-A947-70E740481C1C}">
                  <a14:useLocalDpi xmlns:a14="http://schemas.microsoft.com/office/drawing/2010/main" val="0"/>
                </a:ext>
              </a:extLst>
            </a:blip>
            <a:srcRect t="5634" b="11215"/>
            <a:stretch>
              <a:fillRect/>
            </a:stretch>
          </p:blipFill>
          <p:spPr bwMode="auto">
            <a:xfrm>
              <a:off x="14409" y="4884"/>
              <a:ext cx="3968" cy="2268"/>
            </a:xfrm>
            <a:prstGeom prst="rect">
              <a:avLst/>
            </a:prstGeom>
            <a:noFill/>
            <a:ln>
              <a:noFill/>
            </a:ln>
          </p:spPr>
        </p:pic>
      </p:grpSp>
      <p:sp>
        <p:nvSpPr>
          <p:cNvPr id="13" name="_s1028"/>
          <p:cNvSpPr>
            <a:spLocks noChangeArrowheads="1"/>
          </p:cNvSpPr>
          <p:nvPr/>
        </p:nvSpPr>
        <p:spPr bwMode="auto">
          <a:xfrm>
            <a:off x="316230" y="3046468"/>
            <a:ext cx="8511540" cy="1506630"/>
          </a:xfrm>
          <a:prstGeom prst="roundRect">
            <a:avLst>
              <a:gd name="adj" fmla="val 9202"/>
            </a:avLst>
          </a:prstGeom>
          <a:solidFill>
            <a:srgbClr val="4FA6FF"/>
          </a:solidFill>
          <a:ln w="38100">
            <a:solidFill>
              <a:schemeClr val="bg1"/>
            </a:solidFill>
            <a:round/>
          </a:ln>
        </p:spPr>
        <p:txBody>
          <a:bodyPr lIns="71755" tIns="36195" rIns="71755" bIns="36195" anchor="ctr"/>
          <a:lstStyle/>
          <a:p>
            <a:pPr algn="just" eaLnBrk="0" fontAlgn="base" hangingPunct="0">
              <a:lnSpc>
                <a:spcPct val="120000"/>
              </a:lnSpc>
              <a:spcBef>
                <a:spcPct val="0"/>
              </a:spcBef>
              <a:spcAft>
                <a:spcPct val="0"/>
              </a:spcAft>
            </a:pPr>
            <a:r>
              <a:rPr lang="zh-CN" altLang="en-US" sz="1800" b="1" dirty="0">
                <a:latin typeface="微软雅黑" panose="020B0503020204020204" charset="-122"/>
                <a:ea typeface="微软雅黑" panose="020B0503020204020204" charset="-122"/>
                <a:cs typeface="微软雅黑" panose="020B0503020204020204" charset="-122"/>
              </a:rPr>
              <a:t>新一代工业控制系统是新一代人工智能技术、新一代信息通信技术与新一代工业制造技术深度融合的工业控制系统，是冶金、能源、石化、交通、国防等领域重大工程的</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rPr>
              <a:t>神经中枢、运行中心和安全屏障</a:t>
            </a:r>
            <a:r>
              <a:rPr lang="zh-CN" altLang="en-US" sz="1800" b="1" dirty="0">
                <a:latin typeface="微软雅黑" panose="020B0503020204020204" charset="-122"/>
                <a:ea typeface="微软雅黑" panose="020B0503020204020204" charset="-122"/>
                <a:cs typeface="微软雅黑" panose="020B0503020204020204" charset="-122"/>
              </a:rPr>
              <a:t>，是确保重大工程和重大装备安全可靠和高效优化运行的</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rPr>
              <a:t>不可或缺的根本保障。</a:t>
            </a:r>
            <a:endParaRPr lang="zh-CN" altLang="en-US" sz="1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grpSp>
        <p:nvGrpSpPr>
          <p:cNvPr id="14" name="组合 13"/>
          <p:cNvGrpSpPr/>
          <p:nvPr/>
        </p:nvGrpSpPr>
        <p:grpSpPr>
          <a:xfrm>
            <a:off x="1921065" y="4364990"/>
            <a:ext cx="1825913" cy="1027076"/>
            <a:chOff x="2374824" y="-54528"/>
            <a:chExt cx="2311419" cy="1300173"/>
          </a:xfrm>
        </p:grpSpPr>
        <p:pic>
          <p:nvPicPr>
            <p:cNvPr id="15" name="图片 14" descr="手机屏幕的截图&#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6" name="直线连接符 15"/>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4746" y="158975"/>
            <a:ext cx="271139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建设背景</a:t>
            </a:r>
          </a:p>
        </p:txBody>
      </p:sp>
      <p:sp>
        <p:nvSpPr>
          <p:cNvPr id="14" name="矩形 13"/>
          <p:cNvSpPr/>
          <p:nvPr/>
        </p:nvSpPr>
        <p:spPr>
          <a:xfrm>
            <a:off x="154746" y="727300"/>
            <a:ext cx="4359419" cy="3720570"/>
          </a:xfrm>
          <a:prstGeom prst="rect">
            <a:avLst/>
          </a:prstGeom>
        </p:spPr>
        <p:txBody>
          <a:bodyPr wrap="square">
            <a:spAutoFit/>
          </a:bodyPr>
          <a:lstStyle/>
          <a:p>
            <a:pPr algn="just" fontAlgn="auto">
              <a:lnSpc>
                <a:spcPct val="120000"/>
              </a:lnSpc>
            </a:pPr>
            <a:r>
              <a:rPr lang="zh-CN" altLang="zh-CN" sz="1800" b="1" dirty="0">
                <a:solidFill>
                  <a:prstClr val="black"/>
                </a:solidFill>
                <a:latin typeface="微软雅黑" panose="020B0503020204020204" charset="-122"/>
                <a:ea typeface="微软雅黑" panose="020B0503020204020204" charset="-122"/>
              </a:rPr>
              <a:t>新一代工业</a:t>
            </a:r>
            <a:r>
              <a:rPr lang="zh-CN" altLang="en-US" sz="1800" b="1" dirty="0">
                <a:solidFill>
                  <a:prstClr val="black"/>
                </a:solidFill>
                <a:latin typeface="微软雅黑" panose="020B0503020204020204" charset="-122"/>
                <a:ea typeface="微软雅黑" panose="020B0503020204020204" charset="-122"/>
              </a:rPr>
              <a:t>控制系统</a:t>
            </a:r>
            <a:r>
              <a:rPr lang="zh-CN" altLang="en-US" sz="1800" b="1" dirty="0">
                <a:solidFill>
                  <a:srgbClr val="FF0000"/>
                </a:solidFill>
                <a:latin typeface="微软雅黑" panose="020B0503020204020204" charset="-122"/>
                <a:ea typeface="微软雅黑" panose="020B0503020204020204" charset="-122"/>
              </a:rPr>
              <a:t>是信息新环境下工业生产数字化、网络化、智能化的重要载体，也是全球新一轮国家与国家、集团与集团、企业与企业之间竞争的制高点。新一代工业控制系统是广泛连接物理系统、人和信息系统的融合系统</a:t>
            </a:r>
            <a:r>
              <a:rPr lang="zh-CN" altLang="en-US" sz="1800" b="1" dirty="0">
                <a:solidFill>
                  <a:prstClr val="black"/>
                </a:solidFill>
                <a:latin typeface="微软雅黑" panose="020B0503020204020204" charset="-122"/>
                <a:ea typeface="微软雅黑" panose="020B0503020204020204" charset="-122"/>
              </a:rPr>
              <a:t>，实现工业全流程的全面深度</a:t>
            </a:r>
            <a:r>
              <a:rPr lang="zh-CN" altLang="en-US" sz="1800" b="1" dirty="0">
                <a:latin typeface="微软雅黑" panose="020B0503020204020204" charset="-122"/>
                <a:ea typeface="微软雅黑" panose="020B0503020204020204" charset="-122"/>
              </a:rPr>
              <a:t>感知、动态实时传输、高效精准分析、智能决策优化，提高工业全流程的高效性、适应性、智慧性、安全性，成为领军企业竞争的新赛道、全球产业布局的新方向、制造大国竞争的新焦点。</a:t>
            </a:r>
            <a:endParaRPr lang="zh-CN" altLang="en-US" sz="1800" b="1" dirty="0">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3"/>
          <a:stretch>
            <a:fillRect/>
          </a:stretch>
        </p:blipFill>
        <p:spPr>
          <a:xfrm>
            <a:off x="4514165" y="727300"/>
            <a:ext cx="4475089" cy="3655196"/>
          </a:xfrm>
          <a:prstGeom prst="rect">
            <a:avLst/>
          </a:prstGeom>
        </p:spPr>
      </p:pic>
      <p:grpSp>
        <p:nvGrpSpPr>
          <p:cNvPr id="5" name="组合 4"/>
          <p:cNvGrpSpPr/>
          <p:nvPr/>
        </p:nvGrpSpPr>
        <p:grpSpPr>
          <a:xfrm>
            <a:off x="1921065" y="4364990"/>
            <a:ext cx="1825913" cy="1027076"/>
            <a:chOff x="2374824" y="-54528"/>
            <a:chExt cx="2311419" cy="1300173"/>
          </a:xfrm>
        </p:grpSpPr>
        <p:pic>
          <p:nvPicPr>
            <p:cNvPr id="6" name="图片 5"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7" name="直线连接符 6"/>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9597" y="158975"/>
            <a:ext cx="271139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建设背景</a:t>
            </a:r>
          </a:p>
        </p:txBody>
      </p:sp>
      <p:sp>
        <p:nvSpPr>
          <p:cNvPr id="3" name="矩形 2"/>
          <p:cNvSpPr/>
          <p:nvPr/>
        </p:nvSpPr>
        <p:spPr>
          <a:xfrm>
            <a:off x="275591" y="737148"/>
            <a:ext cx="4414179" cy="3720570"/>
          </a:xfrm>
          <a:prstGeom prst="rect">
            <a:avLst/>
          </a:prstGeom>
        </p:spPr>
        <p:txBody>
          <a:bodyPr wrap="square">
            <a:spAutoFit/>
          </a:bodyPr>
          <a:lstStyle/>
          <a:p>
            <a:pPr indent="0" algn="just" fontAlgn="auto">
              <a:lnSpc>
                <a:spcPct val="120000"/>
              </a:lnSpc>
              <a:spcBef>
                <a:spcPts val="600"/>
              </a:spcBef>
              <a:buFontTx/>
              <a:buNone/>
            </a:pPr>
            <a:r>
              <a:rPr lang="zh-CN" altLang="en-US" sz="1800" b="1" dirty="0">
                <a:solidFill>
                  <a:srgbClr val="FF0000"/>
                </a:solidFill>
                <a:latin typeface="微软雅黑" panose="020B0503020204020204" charset="-122"/>
                <a:ea typeface="微软雅黑" panose="020B0503020204020204" charset="-122"/>
                <a:sym typeface="+mn-ea"/>
              </a:rPr>
              <a:t>工业控制系统由工业控制装置（</a:t>
            </a:r>
            <a:r>
              <a:rPr lang="en-US" altLang="zh-CN" sz="1800" b="1" dirty="0">
                <a:solidFill>
                  <a:srgbClr val="FF0000"/>
                </a:solidFill>
                <a:latin typeface="微软雅黑" panose="020B0503020204020204" charset="-122"/>
                <a:ea typeface="微软雅黑" panose="020B0503020204020204" charset="-122"/>
                <a:sym typeface="+mn-ea"/>
              </a:rPr>
              <a:t>DCS</a:t>
            </a:r>
            <a:r>
              <a:rPr lang="zh-CN" altLang="en-US" sz="1800" b="1" dirty="0">
                <a:solidFill>
                  <a:srgbClr val="FF0000"/>
                </a:solidFill>
                <a:latin typeface="微软雅黑" panose="020B0503020204020204" charset="-122"/>
                <a:ea typeface="微软雅黑" panose="020B0503020204020204" charset="-122"/>
                <a:sym typeface="+mn-ea"/>
              </a:rPr>
              <a:t>、</a:t>
            </a:r>
            <a:r>
              <a:rPr lang="en-US" altLang="zh-CN" sz="1800" b="1" dirty="0">
                <a:solidFill>
                  <a:srgbClr val="FF0000"/>
                </a:solidFill>
                <a:latin typeface="微软雅黑" panose="020B0503020204020204" charset="-122"/>
                <a:ea typeface="微软雅黑" panose="020B0503020204020204" charset="-122"/>
                <a:sym typeface="+mn-ea"/>
              </a:rPr>
              <a:t>PLC</a:t>
            </a:r>
            <a:r>
              <a:rPr lang="zh-CN" altLang="en-US" sz="1800" b="1" dirty="0">
                <a:solidFill>
                  <a:srgbClr val="FF0000"/>
                </a:solidFill>
                <a:latin typeface="微软雅黑" panose="020B0503020204020204" charset="-122"/>
                <a:ea typeface="微软雅黑" panose="020B0503020204020204" charset="-122"/>
                <a:sym typeface="+mn-ea"/>
              </a:rPr>
              <a:t>、</a:t>
            </a:r>
            <a:r>
              <a:rPr lang="en-US" altLang="zh-CN" sz="1800" b="1" dirty="0">
                <a:solidFill>
                  <a:srgbClr val="FF0000"/>
                </a:solidFill>
                <a:latin typeface="微软雅黑" panose="020B0503020204020204" charset="-122"/>
                <a:ea typeface="微软雅黑" panose="020B0503020204020204" charset="-122"/>
                <a:sym typeface="+mn-ea"/>
              </a:rPr>
              <a:t>SIS</a:t>
            </a:r>
            <a:r>
              <a:rPr lang="zh-CN" altLang="en-US" sz="1800" b="1" dirty="0">
                <a:solidFill>
                  <a:srgbClr val="FF0000"/>
                </a:solidFill>
                <a:latin typeface="微软雅黑" panose="020B0503020204020204" charset="-122"/>
                <a:ea typeface="微软雅黑" panose="020B0503020204020204" charset="-122"/>
                <a:sym typeface="+mn-ea"/>
              </a:rPr>
              <a:t>、</a:t>
            </a:r>
            <a:r>
              <a:rPr lang="en-US" altLang="zh-CN" sz="1800" b="1" dirty="0">
                <a:solidFill>
                  <a:srgbClr val="FF0000"/>
                </a:solidFill>
                <a:latin typeface="微软雅黑" panose="020B0503020204020204" charset="-122"/>
                <a:ea typeface="微软雅黑" panose="020B0503020204020204" charset="-122"/>
                <a:sym typeface="+mn-ea"/>
              </a:rPr>
              <a:t>FCS</a:t>
            </a:r>
            <a:r>
              <a:rPr lang="zh-CN" altLang="en-US" sz="1800" b="1" dirty="0">
                <a:solidFill>
                  <a:srgbClr val="FF0000"/>
                </a:solidFill>
                <a:latin typeface="微软雅黑" panose="020B0503020204020204" charset="-122"/>
                <a:ea typeface="微软雅黑" panose="020B0503020204020204" charset="-122"/>
                <a:sym typeface="+mn-ea"/>
              </a:rPr>
              <a:t>、</a:t>
            </a:r>
            <a:r>
              <a:rPr lang="en-US" altLang="zh-CN" sz="1800" b="1" dirty="0">
                <a:solidFill>
                  <a:srgbClr val="FF0000"/>
                </a:solidFill>
                <a:latin typeface="微软雅黑" panose="020B0503020204020204" charset="-122"/>
                <a:ea typeface="微软雅黑" panose="020B0503020204020204" charset="-122"/>
                <a:sym typeface="+mn-ea"/>
              </a:rPr>
              <a:t>NC</a:t>
            </a:r>
            <a:r>
              <a:rPr lang="zh-CN" altLang="en-US" sz="1800" b="1" dirty="0">
                <a:solidFill>
                  <a:srgbClr val="FF0000"/>
                </a:solidFill>
                <a:latin typeface="微软雅黑" panose="020B0503020204020204" charset="-122"/>
                <a:ea typeface="微软雅黑" panose="020B0503020204020204" charset="-122"/>
                <a:sym typeface="+mn-ea"/>
              </a:rPr>
              <a:t>、</a:t>
            </a:r>
            <a:r>
              <a:rPr lang="en-US" altLang="zh-CN" sz="1800" b="1" dirty="0">
                <a:solidFill>
                  <a:srgbClr val="FF0000"/>
                </a:solidFill>
                <a:latin typeface="微软雅黑" panose="020B0503020204020204" charset="-122"/>
                <a:ea typeface="微软雅黑" panose="020B0503020204020204" charset="-122"/>
                <a:sym typeface="+mn-ea"/>
              </a:rPr>
              <a:t>SCADA</a:t>
            </a:r>
            <a:r>
              <a:rPr lang="zh-CN" altLang="en-US" sz="1800" b="1" dirty="0">
                <a:solidFill>
                  <a:srgbClr val="FF0000"/>
                </a:solidFill>
                <a:latin typeface="微软雅黑" panose="020B0503020204020204" charset="-122"/>
                <a:ea typeface="微软雅黑" panose="020B0503020204020204" charset="-122"/>
                <a:sym typeface="+mn-ea"/>
              </a:rPr>
              <a:t>）、</a:t>
            </a:r>
            <a:r>
              <a:rPr lang="zh-CN" altLang="en-US" sz="1800" b="1" dirty="0">
                <a:solidFill>
                  <a:srgbClr val="000000"/>
                </a:solidFill>
                <a:latin typeface="微软雅黑" panose="020B0503020204020204" charset="-122"/>
                <a:ea typeface="微软雅黑" panose="020B0503020204020204" charset="-122"/>
                <a:sym typeface="+mn-ea"/>
              </a:rPr>
              <a:t>工业检测装置（信息流、物质流、能量流等的感知和转换）、执行机构（气动的、液动的、电动的、混合的调节阀、执行器和定位器）、显示单元、辅助单元、</a:t>
            </a:r>
            <a:r>
              <a:rPr lang="zh-CN" altLang="en-US" sz="1800" b="1" dirty="0">
                <a:solidFill>
                  <a:srgbClr val="FF0000"/>
                </a:solidFill>
                <a:latin typeface="微软雅黑" panose="020B0503020204020204" charset="-122"/>
                <a:ea typeface="微软雅黑" panose="020B0503020204020204" charset="-122"/>
                <a:sym typeface="+mn-ea"/>
              </a:rPr>
              <a:t>工业控制对象（冶金、化工、炼油、电力、交通、国防、公用工程等工业设备、流程）、</a:t>
            </a:r>
            <a:r>
              <a:rPr lang="zh-CN" altLang="en-US" sz="1800" b="1" dirty="0">
                <a:solidFill>
                  <a:srgbClr val="000000"/>
                </a:solidFill>
                <a:latin typeface="微软雅黑" panose="020B0503020204020204" charset="-122"/>
                <a:ea typeface="微软雅黑" panose="020B0503020204020204" charset="-122"/>
                <a:sym typeface="+mn-ea"/>
              </a:rPr>
              <a:t>工业控制软件（先进控制、过程优化、软测量、故障诊断等）、</a:t>
            </a:r>
            <a:r>
              <a:rPr lang="zh-CN" altLang="en-US" sz="1800" b="1" dirty="0">
                <a:solidFill>
                  <a:srgbClr val="FF0000"/>
                </a:solidFill>
                <a:latin typeface="微软雅黑" panose="020B0503020204020204" charset="-122"/>
                <a:ea typeface="微软雅黑" panose="020B0503020204020204" charset="-122"/>
                <a:sym typeface="+mn-ea"/>
              </a:rPr>
              <a:t>工业控制网络（传感器、控制网、系统网、管理网）</a:t>
            </a:r>
            <a:r>
              <a:rPr lang="zh-CN" altLang="en-US" sz="1800" b="1" dirty="0">
                <a:latin typeface="微软雅黑" panose="020B0503020204020204" charset="-122"/>
                <a:ea typeface="微软雅黑" panose="020B0503020204020204" charset="-122"/>
                <a:sym typeface="+mn-ea"/>
              </a:rPr>
              <a:t>等组成。</a:t>
            </a:r>
          </a:p>
        </p:txBody>
      </p:sp>
      <p:pic>
        <p:nvPicPr>
          <p:cNvPr id="5" name="图片 4" descr="iCPS系统架构161105.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146" y="727300"/>
            <a:ext cx="4224263" cy="3506419"/>
          </a:xfrm>
          <a:prstGeom prst="rect">
            <a:avLst/>
          </a:prstGeom>
        </p:spPr>
      </p:pic>
      <p:grpSp>
        <p:nvGrpSpPr>
          <p:cNvPr id="6" name="组合 5"/>
          <p:cNvGrpSpPr/>
          <p:nvPr/>
        </p:nvGrpSpPr>
        <p:grpSpPr>
          <a:xfrm>
            <a:off x="1921065" y="4364990"/>
            <a:ext cx="1825913" cy="1027076"/>
            <a:chOff x="2374824" y="-54528"/>
            <a:chExt cx="2311419" cy="1300173"/>
          </a:xfrm>
        </p:grpSpPr>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8" name="直线连接符 7"/>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9597" y="158975"/>
            <a:ext cx="271139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建设背景</a:t>
            </a:r>
          </a:p>
        </p:txBody>
      </p:sp>
      <p:sp>
        <p:nvSpPr>
          <p:cNvPr id="2" name="矩形 1"/>
          <p:cNvSpPr/>
          <p:nvPr/>
        </p:nvSpPr>
        <p:spPr>
          <a:xfrm>
            <a:off x="309597" y="1276332"/>
            <a:ext cx="8409305" cy="2200218"/>
          </a:xfrm>
          <a:prstGeom prst="rect">
            <a:avLst/>
          </a:prstGeom>
        </p:spPr>
        <p:txBody>
          <a:bodyPr wrap="square">
            <a:spAutoFit/>
          </a:bodyPr>
          <a:lstStyle/>
          <a:p>
            <a:pPr marL="342900" indent="-342900" fontAlgn="auto">
              <a:lnSpc>
                <a:spcPct val="110000"/>
              </a:lnSpc>
              <a:spcBef>
                <a:spcPts val="0"/>
              </a:spcBef>
              <a:spcAft>
                <a:spcPts val="600"/>
              </a:spcAft>
              <a:buFont typeface="Wingdings" panose="05000000000000000000" pitchFamily="2" charset="2"/>
              <a:buChar char="l"/>
            </a:pPr>
            <a:r>
              <a:rPr lang="en-US" altLang="zh-CN" sz="1600" b="1" dirty="0">
                <a:latin typeface="微软雅黑" panose="020B0503020204020204" charset="-122"/>
                <a:ea typeface="微软雅黑" panose="020B0503020204020204" charset="-122"/>
              </a:rPr>
              <a:t>2010</a:t>
            </a:r>
            <a:r>
              <a:rPr lang="zh-CN" altLang="en-US" sz="1600" b="1" dirty="0">
                <a:latin typeface="微软雅黑" panose="020B0503020204020204" charset="-122"/>
                <a:ea typeface="微软雅黑" panose="020B0503020204020204" charset="-122"/>
              </a:rPr>
              <a:t>年</a:t>
            </a:r>
            <a:r>
              <a:rPr lang="en-US" altLang="zh-CN" sz="1600" b="1" dirty="0">
                <a:latin typeface="微软雅黑" panose="020B0503020204020204" charset="-122"/>
                <a:ea typeface="微软雅黑" panose="020B0503020204020204" charset="-122"/>
              </a:rPr>
              <a:t>11</a:t>
            </a:r>
            <a:r>
              <a:rPr lang="zh-CN" altLang="en-US" sz="1600" b="1" dirty="0">
                <a:latin typeface="微软雅黑" panose="020B0503020204020204" charset="-122"/>
                <a:ea typeface="微软雅黑" panose="020B0503020204020204" charset="-122"/>
              </a:rPr>
              <a:t>月，伊朗布什尔核设施受到</a:t>
            </a:r>
            <a:r>
              <a:rPr lang="en-US" altLang="zh-CN" sz="1600" b="1" dirty="0" err="1">
                <a:latin typeface="微软雅黑" panose="020B0503020204020204" charset="-122"/>
                <a:ea typeface="微软雅黑" panose="020B0503020204020204" charset="-122"/>
              </a:rPr>
              <a:t>Stuxnet</a:t>
            </a:r>
            <a:r>
              <a:rPr lang="zh-CN" altLang="en-US" sz="1600" b="1" dirty="0">
                <a:latin typeface="微软雅黑" panose="020B0503020204020204" charset="-122"/>
                <a:ea typeface="微软雅黑" panose="020B0503020204020204" charset="-122"/>
              </a:rPr>
              <a:t>病毒攻击，导致约</a:t>
            </a:r>
            <a:r>
              <a:rPr lang="en-US" altLang="zh-CN" sz="1600" b="1" dirty="0">
                <a:latin typeface="微软雅黑" panose="020B0503020204020204" charset="-122"/>
                <a:ea typeface="微软雅黑" panose="020B0503020204020204" charset="-122"/>
              </a:rPr>
              <a:t>2000</a:t>
            </a:r>
            <a:r>
              <a:rPr lang="zh-CN" altLang="en-US" sz="1600" b="1" dirty="0">
                <a:latin typeface="微软雅黑" panose="020B0503020204020204" charset="-122"/>
                <a:ea typeface="微软雅黑" panose="020B0503020204020204" charset="-122"/>
              </a:rPr>
              <a:t>台离心机被摧毁，伊朗核计划被迫推迟五年</a:t>
            </a:r>
            <a:endParaRPr lang="en-US" altLang="zh-CN" sz="1600" b="1" dirty="0">
              <a:latin typeface="微软雅黑" panose="020B0503020204020204" charset="-122"/>
              <a:ea typeface="微软雅黑" panose="020B0503020204020204" charset="-122"/>
            </a:endParaRPr>
          </a:p>
          <a:p>
            <a:pPr marL="342900" indent="-342900" fontAlgn="auto">
              <a:lnSpc>
                <a:spcPct val="110000"/>
              </a:lnSpc>
              <a:spcBef>
                <a:spcPts val="0"/>
              </a:spcBef>
              <a:spcAft>
                <a:spcPts val="600"/>
              </a:spcAft>
              <a:buFont typeface="Wingdings" panose="05000000000000000000" pitchFamily="2" charset="2"/>
              <a:buChar char="l"/>
            </a:pPr>
            <a:r>
              <a:rPr lang="en-US" altLang="zh-CN" sz="1600" b="1" dirty="0">
                <a:latin typeface="微软雅黑" panose="020B0503020204020204" charset="-122"/>
                <a:ea typeface="微软雅黑" panose="020B0503020204020204" charset="-122"/>
              </a:rPr>
              <a:t>2015</a:t>
            </a:r>
            <a:r>
              <a:rPr lang="zh-CN" altLang="en-US" sz="1600" b="1" dirty="0">
                <a:latin typeface="微软雅黑" panose="020B0503020204020204" charset="-122"/>
                <a:ea typeface="微软雅黑" panose="020B0503020204020204" charset="-122"/>
              </a:rPr>
              <a:t>年</a:t>
            </a:r>
            <a:r>
              <a:rPr lang="en-US" altLang="zh-CN" sz="1600" b="1" dirty="0">
                <a:latin typeface="微软雅黑" panose="020B0503020204020204" charset="-122"/>
                <a:ea typeface="微软雅黑" panose="020B0503020204020204" charset="-122"/>
              </a:rPr>
              <a:t>12</a:t>
            </a:r>
            <a:r>
              <a:rPr lang="zh-CN" altLang="en-US" sz="1600" b="1" dirty="0">
                <a:latin typeface="微软雅黑" panose="020B0503020204020204" charset="-122"/>
                <a:ea typeface="微软雅黑" panose="020B0503020204020204" charset="-122"/>
              </a:rPr>
              <a:t>月</a:t>
            </a:r>
            <a:r>
              <a:rPr lang="en-US" altLang="zh-CN" sz="1600" b="1" dirty="0">
                <a:latin typeface="微软雅黑" panose="020B0503020204020204" charset="-122"/>
                <a:ea typeface="微软雅黑" panose="020B0503020204020204" charset="-122"/>
              </a:rPr>
              <a:t>23</a:t>
            </a:r>
            <a:r>
              <a:rPr lang="zh-CN" altLang="en-US" sz="1600" b="1" dirty="0">
                <a:latin typeface="微软雅黑" panose="020B0503020204020204" charset="-122"/>
                <a:ea typeface="微软雅黑" panose="020B0503020204020204" charset="-122"/>
              </a:rPr>
              <a:t>日，乌克兰电力公司的网络系统遭到黑客攻击，造成乌克兰西部地区数万户家庭的供电中断</a:t>
            </a:r>
          </a:p>
          <a:p>
            <a:pPr marL="342900" indent="-342900" fontAlgn="auto">
              <a:lnSpc>
                <a:spcPct val="110000"/>
              </a:lnSpc>
              <a:spcBef>
                <a:spcPts val="0"/>
              </a:spcBef>
              <a:spcAft>
                <a:spcPts val="600"/>
              </a:spcAft>
              <a:buFont typeface="Wingdings" panose="05000000000000000000" pitchFamily="2" charset="2"/>
              <a:buChar char="l"/>
            </a:pPr>
            <a:r>
              <a:rPr lang="en-US" altLang="zh-CN" sz="1600" b="1" dirty="0">
                <a:latin typeface="微软雅黑" panose="020B0503020204020204" charset="-122"/>
                <a:ea typeface="微软雅黑" panose="020B0503020204020204" charset="-122"/>
              </a:rPr>
              <a:t>2019</a:t>
            </a:r>
            <a:r>
              <a:rPr lang="zh-CN" altLang="en-US" sz="1600" b="1" dirty="0">
                <a:latin typeface="微软雅黑" panose="020B0503020204020204" charset="-122"/>
                <a:ea typeface="微软雅黑" panose="020B0503020204020204" charset="-122"/>
              </a:rPr>
              <a:t>年</a:t>
            </a:r>
            <a:r>
              <a:rPr lang="en-US" altLang="zh-CN" sz="1600" b="1" dirty="0">
                <a:latin typeface="微软雅黑" panose="020B0503020204020204" charset="-122"/>
                <a:ea typeface="微软雅黑" panose="020B0503020204020204" charset="-122"/>
              </a:rPr>
              <a:t>3</a:t>
            </a:r>
            <a:r>
              <a:rPr lang="zh-CN" altLang="en-US" sz="1600" b="1" dirty="0">
                <a:latin typeface="微软雅黑" panose="020B0503020204020204" charset="-122"/>
                <a:ea typeface="微软雅黑" panose="020B0503020204020204" charset="-122"/>
              </a:rPr>
              <a:t>月</a:t>
            </a:r>
            <a:r>
              <a:rPr lang="en-US" altLang="zh-CN" sz="1600" b="1" dirty="0">
                <a:latin typeface="微软雅黑" panose="020B0503020204020204" charset="-122"/>
                <a:ea typeface="微软雅黑" panose="020B0503020204020204" charset="-122"/>
              </a:rPr>
              <a:t>7</a:t>
            </a:r>
            <a:r>
              <a:rPr lang="zh-CN" altLang="en-US" sz="1600" b="1" dirty="0">
                <a:latin typeface="微软雅黑" panose="020B0503020204020204" charset="-122"/>
                <a:ea typeface="微软雅黑" panose="020B0503020204020204" charset="-122"/>
              </a:rPr>
              <a:t>日委内瑞拉世界第四大吉里水电站遭到攻击，造成</a:t>
            </a:r>
            <a:r>
              <a:rPr lang="en-US" altLang="zh-CN" sz="1600" b="1" dirty="0">
                <a:latin typeface="微软雅黑" panose="020B0503020204020204" charset="-122"/>
                <a:ea typeface="微软雅黑" panose="020B0503020204020204" charset="-122"/>
              </a:rPr>
              <a:t>23</a:t>
            </a:r>
            <a:r>
              <a:rPr lang="zh-CN" altLang="en-US" sz="1600" b="1" dirty="0">
                <a:latin typeface="微软雅黑" panose="020B0503020204020204" charset="-122"/>
                <a:ea typeface="微软雅黑" panose="020B0503020204020204" charset="-122"/>
              </a:rPr>
              <a:t>州中的</a:t>
            </a:r>
            <a:r>
              <a:rPr lang="en-US" altLang="zh-CN" sz="1600" b="1" dirty="0">
                <a:latin typeface="微软雅黑" panose="020B0503020204020204" charset="-122"/>
                <a:ea typeface="微软雅黑" panose="020B0503020204020204" charset="-122"/>
              </a:rPr>
              <a:t>18</a:t>
            </a:r>
            <a:r>
              <a:rPr lang="zh-CN" altLang="en-US" sz="1600" b="1" dirty="0">
                <a:latin typeface="微软雅黑" panose="020B0503020204020204" charset="-122"/>
                <a:ea typeface="微软雅黑" panose="020B0503020204020204" charset="-122"/>
              </a:rPr>
              <a:t>州停电，导致全国一片混乱。</a:t>
            </a:r>
          </a:p>
          <a:p>
            <a:pPr marL="342900" indent="-342900" fontAlgn="auto">
              <a:lnSpc>
                <a:spcPct val="110000"/>
              </a:lnSpc>
              <a:spcBef>
                <a:spcPts val="0"/>
              </a:spcBef>
              <a:spcAft>
                <a:spcPts val="600"/>
              </a:spcAft>
              <a:buFont typeface="Wingdings" panose="05000000000000000000" pitchFamily="2" charset="2"/>
              <a:buChar char="l"/>
            </a:pPr>
            <a:r>
              <a:rPr lang="en-US" altLang="zh-CN" sz="1600" b="1" dirty="0">
                <a:latin typeface="微软雅黑" panose="020B0503020204020204" charset="-122"/>
                <a:ea typeface="微软雅黑" panose="020B0503020204020204" charset="-122"/>
              </a:rPr>
              <a:t>......</a:t>
            </a:r>
          </a:p>
        </p:txBody>
      </p:sp>
      <p:pic>
        <p:nvPicPr>
          <p:cNvPr id="6" name="图片 5"/>
          <p:cNvPicPr>
            <a:picLocks noChangeAspect="1"/>
          </p:cNvPicPr>
          <p:nvPr/>
        </p:nvPicPr>
        <p:blipFill>
          <a:blip r:embed="rId2" cstate="print"/>
          <a:stretch>
            <a:fillRect/>
          </a:stretch>
        </p:blipFill>
        <p:spPr>
          <a:xfrm>
            <a:off x="3712210" y="3213735"/>
            <a:ext cx="2096135" cy="1241425"/>
          </a:xfrm>
          <a:prstGeom prst="rect">
            <a:avLst/>
          </a:prstGeom>
        </p:spPr>
      </p:pic>
      <p:pic>
        <p:nvPicPr>
          <p:cNvPr id="9" name="图片 8"/>
          <p:cNvPicPr>
            <a:picLocks noChangeAspect="1"/>
          </p:cNvPicPr>
          <p:nvPr/>
        </p:nvPicPr>
        <p:blipFill>
          <a:blip r:embed="rId3" cstate="print"/>
          <a:stretch>
            <a:fillRect/>
          </a:stretch>
        </p:blipFill>
        <p:spPr>
          <a:xfrm>
            <a:off x="1195705" y="3220085"/>
            <a:ext cx="1915160" cy="1228090"/>
          </a:xfrm>
          <a:prstGeom prst="rect">
            <a:avLst/>
          </a:prstGeom>
          <a:ln>
            <a:noFill/>
          </a:ln>
          <a:effectLst>
            <a:softEdge rad="112500"/>
          </a:effectLst>
        </p:spPr>
      </p:pic>
      <p:pic>
        <p:nvPicPr>
          <p:cNvPr id="12" name="图片 11"/>
          <p:cNvPicPr>
            <a:picLocks noChangeAspect="1"/>
          </p:cNvPicPr>
          <p:nvPr/>
        </p:nvPicPr>
        <p:blipFill>
          <a:blip r:embed="rId4" cstate="print"/>
          <a:stretch>
            <a:fillRect/>
          </a:stretch>
        </p:blipFill>
        <p:spPr>
          <a:xfrm>
            <a:off x="6536690" y="3222625"/>
            <a:ext cx="1837690" cy="1225550"/>
          </a:xfrm>
          <a:prstGeom prst="rect">
            <a:avLst/>
          </a:prstGeom>
        </p:spPr>
      </p:pic>
      <p:sp>
        <p:nvSpPr>
          <p:cNvPr id="13" name="文本框 12"/>
          <p:cNvSpPr txBox="1"/>
          <p:nvPr/>
        </p:nvSpPr>
        <p:spPr>
          <a:xfrm>
            <a:off x="309597" y="801761"/>
            <a:ext cx="6582410" cy="400110"/>
          </a:xfrm>
          <a:prstGeom prst="rect">
            <a:avLst/>
          </a:prstGeom>
          <a:noFill/>
        </p:spPr>
        <p:txBody>
          <a:bodyPr wrap="square" rtlCol="0">
            <a:spAutoFit/>
          </a:bodyPr>
          <a:lstStyle/>
          <a:p>
            <a:r>
              <a:rPr lang="zh-CN" altLang="en-US" sz="2000" b="1" dirty="0">
                <a:solidFill>
                  <a:srgbClr val="FF0000"/>
                </a:solidFill>
                <a:latin typeface="微软雅黑" panose="020B0503020204020204" charset="-122"/>
                <a:ea typeface="微软雅黑" panose="020B0503020204020204" charset="-122"/>
              </a:rPr>
              <a:t>工业控制系统由于它的特殊重要性，屡屡遭到攻击：</a:t>
            </a:r>
          </a:p>
        </p:txBody>
      </p:sp>
      <p:grpSp>
        <p:nvGrpSpPr>
          <p:cNvPr id="8" name="组合 7"/>
          <p:cNvGrpSpPr/>
          <p:nvPr/>
        </p:nvGrpSpPr>
        <p:grpSpPr>
          <a:xfrm>
            <a:off x="1921065" y="4364990"/>
            <a:ext cx="1825913" cy="1027076"/>
            <a:chOff x="2374824" y="-54528"/>
            <a:chExt cx="2311419" cy="1300173"/>
          </a:xfrm>
        </p:grpSpPr>
        <p:pic>
          <p:nvPicPr>
            <p:cNvPr id="11" name="图片 10" descr="手机屏幕的截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14" name="直线连接符 13"/>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8"/>
            <a:ext cx="9144000" cy="5142214"/>
          </a:xfrm>
          <a:prstGeom prst="rect">
            <a:avLst/>
          </a:prstGeom>
        </p:spPr>
      </p:pic>
      <p:sp>
        <p:nvSpPr>
          <p:cNvPr id="3" name="文本框 2"/>
          <p:cNvSpPr txBox="1"/>
          <p:nvPr/>
        </p:nvSpPr>
        <p:spPr>
          <a:xfrm>
            <a:off x="7744274" y="349606"/>
            <a:ext cx="1209124" cy="646331"/>
          </a:xfrm>
          <a:prstGeom prst="rect">
            <a:avLst/>
          </a:prstGeom>
          <a:noFill/>
        </p:spPr>
        <p:txBody>
          <a:bodyPr wrap="square" rtlCol="0">
            <a:spAutoFit/>
          </a:bodyPr>
          <a:lstStyle/>
          <a:p>
            <a:r>
              <a:rPr lang="zh-CN" altLang="en-US" sz="3600" b="1" dirty="0">
                <a:solidFill>
                  <a:schemeClr val="bg1"/>
                </a:solidFill>
                <a:latin typeface="微软雅黑" panose="020B0503020204020204" charset="-122"/>
                <a:ea typeface="微软雅黑" panose="020B0503020204020204" charset="-122"/>
              </a:rPr>
              <a:t>目录</a:t>
            </a:r>
          </a:p>
        </p:txBody>
      </p:sp>
      <p:sp>
        <p:nvSpPr>
          <p:cNvPr id="17" name="文本框 16"/>
          <p:cNvSpPr txBox="1"/>
          <p:nvPr/>
        </p:nvSpPr>
        <p:spPr>
          <a:xfrm>
            <a:off x="530682"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1</a:t>
            </a:r>
            <a:endParaRPr lang="zh-CN" altLang="en-US" sz="2700" b="1" dirty="0">
              <a:solidFill>
                <a:srgbClr val="0080FF"/>
              </a:solidFill>
              <a:latin typeface="微软雅黑" panose="020B0503020204020204" charset="-122"/>
              <a:ea typeface="微软雅黑" panose="020B0503020204020204" charset="-122"/>
            </a:endParaRPr>
          </a:p>
        </p:txBody>
      </p:sp>
      <p:sp>
        <p:nvSpPr>
          <p:cNvPr id="33" name="文本框 32"/>
          <p:cNvSpPr txBox="1"/>
          <p:nvPr/>
        </p:nvSpPr>
        <p:spPr>
          <a:xfrm>
            <a:off x="1105278" y="1559991"/>
            <a:ext cx="1549631" cy="491490"/>
          </a:xfrm>
          <a:prstGeom prst="rect">
            <a:avLst/>
          </a:prstGeom>
          <a:noFill/>
        </p:spPr>
        <p:txBody>
          <a:bodyPr wrap="square" rtlCol="0">
            <a:spAutoFit/>
          </a:bodyPr>
          <a:lstStyle/>
          <a:p>
            <a:r>
              <a:rPr lang="zh-CN" altLang="en-US" sz="2600" dirty="0">
                <a:solidFill>
                  <a:srgbClr val="FF0000"/>
                </a:solidFill>
                <a:latin typeface="微软雅黑" panose="020B0503020204020204" charset="-122"/>
                <a:ea typeface="微软雅黑" panose="020B0503020204020204" charset="-122"/>
              </a:rPr>
              <a:t>研究背景</a:t>
            </a:r>
          </a:p>
        </p:txBody>
      </p:sp>
      <p:sp>
        <p:nvSpPr>
          <p:cNvPr id="48" name="文本框 47"/>
          <p:cNvSpPr txBox="1"/>
          <p:nvPr/>
        </p:nvSpPr>
        <p:spPr>
          <a:xfrm>
            <a:off x="3885461" y="2149281"/>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关键科学技术问题</a:t>
            </a:r>
          </a:p>
        </p:txBody>
      </p:sp>
      <p:sp>
        <p:nvSpPr>
          <p:cNvPr id="49" name="文本框 48"/>
          <p:cNvSpPr txBox="1"/>
          <p:nvPr/>
        </p:nvSpPr>
        <p:spPr>
          <a:xfrm>
            <a:off x="3310608" y="1557382"/>
            <a:ext cx="390072" cy="507831"/>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2</a:t>
            </a:r>
            <a:endParaRPr lang="zh-CN" altLang="en-US" sz="2700" b="1" dirty="0">
              <a:solidFill>
                <a:srgbClr val="0080FF"/>
              </a:solidFill>
              <a:latin typeface="微软雅黑" panose="020B0503020204020204" charset="-122"/>
              <a:ea typeface="微软雅黑" panose="020B0503020204020204" charset="-122"/>
            </a:endParaRPr>
          </a:p>
        </p:txBody>
      </p:sp>
      <p:sp>
        <p:nvSpPr>
          <p:cNvPr id="50" name="文本框 49"/>
          <p:cNvSpPr txBox="1"/>
          <p:nvPr/>
        </p:nvSpPr>
        <p:spPr>
          <a:xfrm>
            <a:off x="3885204"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建设思路</a:t>
            </a:r>
          </a:p>
        </p:txBody>
      </p:sp>
      <p:sp>
        <p:nvSpPr>
          <p:cNvPr id="53" name="文本框 52"/>
          <p:cNvSpPr txBox="1"/>
          <p:nvPr/>
        </p:nvSpPr>
        <p:spPr>
          <a:xfrm>
            <a:off x="6347282" y="1557382"/>
            <a:ext cx="390072" cy="506730"/>
          </a:xfrm>
          <a:prstGeom prst="rect">
            <a:avLst/>
          </a:prstGeom>
          <a:noFill/>
        </p:spPr>
        <p:txBody>
          <a:bodyPr wrap="square" rtlCol="0">
            <a:spAutoFit/>
          </a:bodyPr>
          <a:lstStyle/>
          <a:p>
            <a:r>
              <a:rPr lang="en-US" altLang="zh-CN" sz="2700" b="1" dirty="0">
                <a:solidFill>
                  <a:srgbClr val="0080FF"/>
                </a:solidFill>
                <a:latin typeface="微软雅黑" panose="020B0503020204020204" charset="-122"/>
                <a:ea typeface="微软雅黑" panose="020B0503020204020204" charset="-122"/>
              </a:rPr>
              <a:t>3</a:t>
            </a:r>
            <a:endParaRPr lang="zh-CN" altLang="en-US" sz="2700" b="1" dirty="0">
              <a:solidFill>
                <a:srgbClr val="0080FF"/>
              </a:solidFill>
              <a:latin typeface="微软雅黑" panose="020B0503020204020204" charset="-122"/>
              <a:ea typeface="微软雅黑" panose="020B0503020204020204" charset="-122"/>
            </a:endParaRPr>
          </a:p>
        </p:txBody>
      </p:sp>
      <p:sp>
        <p:nvSpPr>
          <p:cNvPr id="54" name="文本框 53"/>
          <p:cNvSpPr txBox="1"/>
          <p:nvPr/>
        </p:nvSpPr>
        <p:spPr>
          <a:xfrm>
            <a:off x="6921878" y="1559991"/>
            <a:ext cx="1549631" cy="491490"/>
          </a:xfrm>
          <a:prstGeom prst="rect">
            <a:avLst/>
          </a:prstGeom>
          <a:noFill/>
        </p:spPr>
        <p:txBody>
          <a:bodyPr wrap="square" rtlCol="0">
            <a:spAutoFit/>
          </a:bodyPr>
          <a:lstStyle/>
          <a:p>
            <a:r>
              <a:rPr lang="zh-CN" altLang="en-US" sz="2600" dirty="0">
                <a:solidFill>
                  <a:srgbClr val="0080FF"/>
                </a:solidFill>
                <a:latin typeface="微软雅黑" panose="020B0503020204020204" charset="-122"/>
                <a:ea typeface="微软雅黑" panose="020B0503020204020204" charset="-122"/>
              </a:rPr>
              <a:t>项目团队</a:t>
            </a:r>
          </a:p>
        </p:txBody>
      </p:sp>
      <p:cxnSp>
        <p:nvCxnSpPr>
          <p:cNvPr id="47" name="直接连接符 46"/>
          <p:cNvCxnSpPr/>
          <p:nvPr/>
        </p:nvCxnSpPr>
        <p:spPr>
          <a:xfrm>
            <a:off x="873760" y="1657985"/>
            <a:ext cx="0" cy="190436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53790" y="1657985"/>
            <a:ext cx="0" cy="1923415"/>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690545" y="1658062"/>
            <a:ext cx="0" cy="799024"/>
          </a:xfrm>
          <a:prstGeom prst="line">
            <a:avLst/>
          </a:prstGeom>
          <a:ln w="12700">
            <a:solidFill>
              <a:srgbClr val="0080F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50559" y="451755"/>
            <a:ext cx="1842171" cy="584775"/>
          </a:xfrm>
          <a:prstGeom prst="rect">
            <a:avLst/>
          </a:prstGeom>
          <a:noFill/>
        </p:spPr>
        <p:txBody>
          <a:bodyPr wrap="non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Contents</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05535" y="2149526"/>
            <a:ext cx="1157605" cy="368300"/>
          </a:xfrm>
          <a:prstGeom prst="rect">
            <a:avLst/>
          </a:prstGeom>
          <a:noFill/>
        </p:spPr>
        <p:txBody>
          <a:bodyPr wrap="square" rtlCol="0">
            <a:spAutoFit/>
          </a:bodyPr>
          <a:lstStyle/>
          <a:p>
            <a:pPr lvl="0" algn="l">
              <a:buClrTx/>
              <a:buSzTx/>
              <a:buFontTx/>
            </a:pPr>
            <a:r>
              <a:rPr lang="zh-CN" altLang="en-US" sz="1800" dirty="0">
                <a:solidFill>
                  <a:srgbClr val="0080FF"/>
                </a:solidFill>
                <a:latin typeface="微软雅黑" panose="020B0503020204020204" charset="-122"/>
                <a:ea typeface="微软雅黑" panose="020B0503020204020204" charset="-122"/>
                <a:sym typeface="+mn-ea"/>
              </a:rPr>
              <a:t>建设背景</a:t>
            </a:r>
          </a:p>
        </p:txBody>
      </p:sp>
      <p:sp>
        <p:nvSpPr>
          <p:cNvPr id="4" name="文本框 3"/>
          <p:cNvSpPr txBox="1"/>
          <p:nvPr/>
        </p:nvSpPr>
        <p:spPr>
          <a:xfrm>
            <a:off x="1105535" y="2710231"/>
            <a:ext cx="1157605" cy="368300"/>
          </a:xfrm>
          <a:prstGeom prst="rect">
            <a:avLst/>
          </a:prstGeom>
          <a:noFill/>
        </p:spPr>
        <p:txBody>
          <a:bodyPr wrap="square" rtlCol="0">
            <a:spAutoFit/>
          </a:bodyPr>
          <a:lstStyle/>
          <a:p>
            <a:r>
              <a:rPr lang="zh-CN" altLang="en-US" sz="1800" dirty="0">
                <a:solidFill>
                  <a:srgbClr val="FF0000"/>
                </a:solidFill>
                <a:latin typeface="微软雅黑" panose="020B0503020204020204" charset="-122"/>
                <a:ea typeface="微软雅黑" panose="020B0503020204020204" charset="-122"/>
              </a:rPr>
              <a:t>现状分析</a:t>
            </a:r>
          </a:p>
        </p:txBody>
      </p:sp>
      <p:sp>
        <p:nvSpPr>
          <p:cNvPr id="5" name="文本框 4"/>
          <p:cNvSpPr txBox="1"/>
          <p:nvPr/>
        </p:nvSpPr>
        <p:spPr>
          <a:xfrm>
            <a:off x="1105535" y="3209976"/>
            <a:ext cx="136207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必要性</a:t>
            </a:r>
          </a:p>
        </p:txBody>
      </p:sp>
      <p:sp>
        <p:nvSpPr>
          <p:cNvPr id="9" name="文本框 8"/>
          <p:cNvSpPr txBox="1"/>
          <p:nvPr/>
        </p:nvSpPr>
        <p:spPr>
          <a:xfrm>
            <a:off x="3885461" y="2709986"/>
            <a:ext cx="2108835"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建设内容与目标</a:t>
            </a:r>
          </a:p>
        </p:txBody>
      </p:sp>
      <p:sp>
        <p:nvSpPr>
          <p:cNvPr id="12" name="文本框 11"/>
          <p:cNvSpPr txBox="1"/>
          <p:nvPr/>
        </p:nvSpPr>
        <p:spPr>
          <a:xfrm>
            <a:off x="3885461" y="3212906"/>
            <a:ext cx="2350770" cy="368300"/>
          </a:xfrm>
          <a:prstGeom prst="rect">
            <a:avLst/>
          </a:prstGeom>
          <a:noFill/>
        </p:spPr>
        <p:txBody>
          <a:bodyPr wrap="square" rtlCol="0">
            <a:spAutoFit/>
          </a:bodyPr>
          <a:lstStyle/>
          <a:p>
            <a:r>
              <a:rPr lang="zh-CN" altLang="en-US" sz="1800" dirty="0">
                <a:solidFill>
                  <a:srgbClr val="0080FF"/>
                </a:solidFill>
                <a:latin typeface="微软雅黑" panose="020B0503020204020204" charset="-122"/>
                <a:ea typeface="微软雅黑" panose="020B0503020204020204" charset="-122"/>
              </a:rPr>
              <a:t>预期成果</a:t>
            </a:r>
          </a:p>
        </p:txBody>
      </p:sp>
      <p:grpSp>
        <p:nvGrpSpPr>
          <p:cNvPr id="22" name="组合 21"/>
          <p:cNvGrpSpPr/>
          <p:nvPr/>
        </p:nvGrpSpPr>
        <p:grpSpPr>
          <a:xfrm>
            <a:off x="373380" y="-54528"/>
            <a:ext cx="4312863" cy="1300173"/>
            <a:chOff x="373380" y="-54528"/>
            <a:chExt cx="4312863" cy="1300173"/>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332" t="9793" b="7207"/>
            <a:stretch>
              <a:fillRect/>
            </a:stretch>
          </p:blipFill>
          <p:spPr>
            <a:xfrm>
              <a:off x="373380" y="316230"/>
              <a:ext cx="2311419" cy="507831"/>
            </a:xfrm>
            <a:prstGeom prst="rect">
              <a:avLst/>
            </a:prstGeom>
          </p:spPr>
        </p:pic>
        <p:pic>
          <p:nvPicPr>
            <p:cNvPr id="24" name="图片 23"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25" name="直线连接符 24"/>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9880" y="158750"/>
            <a:ext cx="7827645" cy="568325"/>
          </a:xfrm>
          <a:prstGeom prst="rect">
            <a:avLst/>
          </a:prstGeom>
          <a:noFill/>
        </p:spPr>
        <p:txBody>
          <a:bodyPr wrap="square" rtlCol="0">
            <a:spAutoFit/>
          </a:bodyPr>
          <a:lstStyle/>
          <a:p>
            <a:r>
              <a:rPr lang="zh-CN" altLang="en-US" sz="3100" b="1" dirty="0">
                <a:solidFill>
                  <a:srgbClr val="0080FF"/>
                </a:solidFill>
                <a:latin typeface="微软雅黑" panose="020B0503020204020204" charset="-122"/>
                <a:ea typeface="微软雅黑" panose="020B0503020204020204" charset="-122"/>
              </a:rPr>
              <a:t>现状分析：</a:t>
            </a:r>
            <a:r>
              <a:rPr sz="3100" dirty="0">
                <a:solidFill>
                  <a:srgbClr val="FF0000"/>
                </a:solidFill>
                <a:latin typeface="微软雅黑" panose="020B0503020204020204" charset="-122"/>
                <a:ea typeface="微软雅黑" panose="020B0503020204020204" charset="-122"/>
                <a:cs typeface="微软雅黑" panose="020B0503020204020204" charset="-122"/>
                <a:sym typeface="+mn-ea"/>
              </a:rPr>
              <a:t>全球工业控制系统信息安全态势</a:t>
            </a:r>
            <a:endParaRPr lang="zh-CN" altLang="en-US" sz="3100" b="1" dirty="0">
              <a:solidFill>
                <a:srgbClr val="0080FF"/>
              </a:solidFill>
              <a:latin typeface="微软雅黑" panose="020B0503020204020204" charset="-122"/>
              <a:ea typeface="微软雅黑" panose="020B0503020204020204" charset="-122"/>
            </a:endParaRPr>
          </a:p>
        </p:txBody>
      </p:sp>
      <p:pic>
        <p:nvPicPr>
          <p:cNvPr id="22" name="图片 21"/>
          <p:cNvPicPr>
            <a:picLocks noChangeAspect="1"/>
          </p:cNvPicPr>
          <p:nvPr/>
        </p:nvPicPr>
        <p:blipFill>
          <a:blip r:embed="rId2"/>
          <a:stretch>
            <a:fillRect/>
          </a:stretch>
        </p:blipFill>
        <p:spPr>
          <a:xfrm>
            <a:off x="859790" y="842010"/>
            <a:ext cx="7003415" cy="2435860"/>
          </a:xfrm>
          <a:prstGeom prst="rect">
            <a:avLst/>
          </a:prstGeom>
        </p:spPr>
      </p:pic>
      <p:sp>
        <p:nvSpPr>
          <p:cNvPr id="23" name="内容占位符 2"/>
          <p:cNvSpPr txBox="1"/>
          <p:nvPr/>
        </p:nvSpPr>
        <p:spPr>
          <a:xfrm>
            <a:off x="182880" y="3270250"/>
            <a:ext cx="8769985" cy="1292860"/>
          </a:xfrm>
          <a:prstGeom prst="rect">
            <a:avLst/>
          </a:prstGeom>
        </p:spPr>
        <p:txBody>
          <a:bodyPr lIns="71755" tIns="36195" rIns="71755" bIns="36195"/>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b="1">
                <a:solidFill>
                  <a:srgbClr val="366092"/>
                </a:solidFill>
                <a:latin typeface="+mn-lt"/>
                <a:ea typeface="+mn-ea"/>
                <a:cs typeface="+mn-cs"/>
                <a:sym typeface="Calibri" panose="020F050202020403020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b="1">
                <a:solidFill>
                  <a:srgbClr val="366092"/>
                </a:solidFill>
                <a:latin typeface="+mn-lt"/>
                <a:ea typeface="+mn-ea"/>
                <a:sym typeface="Calibri" panose="020F050202020403020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b="1">
                <a:solidFill>
                  <a:srgbClr val="366092"/>
                </a:solidFill>
                <a:latin typeface="+mn-lt"/>
                <a:ea typeface="+mn-ea"/>
                <a:sym typeface="Calibri" panose="020F050202020403020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5pPr>
            <a:lvl6pPr marL="20002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6pPr>
            <a:lvl7pPr marL="24574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7pPr>
            <a:lvl8pPr marL="29146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8pPr>
            <a:lvl9pPr marL="3371850" indent="-171450" algn="l" defTabSz="685800" rtl="0" eaLnBrk="0" fontAlgn="base" hangingPunct="0">
              <a:lnSpc>
                <a:spcPct val="90000"/>
              </a:lnSpc>
              <a:spcBef>
                <a:spcPts val="375"/>
              </a:spcBef>
              <a:spcAft>
                <a:spcPct val="0"/>
              </a:spcAft>
              <a:buFont typeface="Arial" panose="020B0604020202020204" pitchFamily="34" charset="0"/>
              <a:buChar char="•"/>
              <a:defRPr sz="1300" b="1">
                <a:solidFill>
                  <a:srgbClr val="366092"/>
                </a:solidFill>
                <a:latin typeface="+mn-lt"/>
                <a:ea typeface="+mn-ea"/>
                <a:sym typeface="Calibri" panose="020F0502020204030204" charset="0"/>
              </a:defRPr>
            </a:lvl9pPr>
          </a:lstStyle>
          <a:p>
            <a:pPr marL="0" indent="0" algn="just">
              <a:lnSpc>
                <a:spcPct val="110000"/>
              </a:lnSpc>
              <a:spcBef>
                <a:spcPts val="700"/>
              </a:spcBef>
              <a:buNone/>
              <a:defRPr/>
            </a:pPr>
            <a:r>
              <a:rPr lang="zh-CN" altLang="en-US" sz="1800" kern="0" dirty="0">
                <a:solidFill>
                  <a:schemeClr val="tx1"/>
                </a:solidFill>
                <a:latin typeface="微软雅黑" panose="020B0503020204020204" charset="-122"/>
                <a:ea typeface="微软雅黑" panose="020B0503020204020204" charset="-122"/>
              </a:rPr>
              <a:t>在全球信息化背景下，网络空间政治化、军事化、经济化进程明显加快，已成国际战略竞争的</a:t>
            </a:r>
            <a:r>
              <a:rPr lang="zh-CN" altLang="en-US" sz="1800" kern="0" dirty="0">
                <a:solidFill>
                  <a:srgbClr val="FF0000"/>
                </a:solidFill>
                <a:latin typeface="微软雅黑" panose="020B0503020204020204" charset="-122"/>
                <a:ea typeface="微软雅黑" panose="020B0503020204020204" charset="-122"/>
              </a:rPr>
              <a:t>新制高点</a:t>
            </a:r>
            <a:r>
              <a:rPr lang="zh-CN" altLang="en-US" sz="1800" kern="0" dirty="0">
                <a:solidFill>
                  <a:schemeClr val="tx1"/>
                </a:solidFill>
                <a:latin typeface="微软雅黑" panose="020B0503020204020204" charset="-122"/>
                <a:ea typeface="微软雅黑" panose="020B0503020204020204" charset="-122"/>
              </a:rPr>
              <a:t>，经济发展的</a:t>
            </a:r>
            <a:r>
              <a:rPr lang="zh-CN" altLang="en-US" sz="1800" kern="0" dirty="0">
                <a:solidFill>
                  <a:srgbClr val="FF0000"/>
                </a:solidFill>
                <a:latin typeface="微软雅黑" panose="020B0503020204020204" charset="-122"/>
                <a:ea typeface="微软雅黑" panose="020B0503020204020204" charset="-122"/>
              </a:rPr>
              <a:t>新支撑</a:t>
            </a:r>
            <a:r>
              <a:rPr lang="zh-CN" altLang="en-US" sz="1800" kern="0" dirty="0">
                <a:solidFill>
                  <a:schemeClr val="tx1"/>
                </a:solidFill>
                <a:latin typeface="微软雅黑" panose="020B0503020204020204" charset="-122"/>
                <a:ea typeface="微软雅黑" panose="020B0503020204020204" charset="-122"/>
              </a:rPr>
              <a:t>，国家主权的</a:t>
            </a:r>
            <a:r>
              <a:rPr lang="zh-CN" altLang="en-US" sz="1800" kern="0" dirty="0">
                <a:solidFill>
                  <a:srgbClr val="FF0000"/>
                </a:solidFill>
                <a:latin typeface="微软雅黑" panose="020B0503020204020204" charset="-122"/>
                <a:ea typeface="微软雅黑" panose="020B0503020204020204" charset="-122"/>
              </a:rPr>
              <a:t>新疆域</a:t>
            </a:r>
            <a:r>
              <a:rPr lang="zh-CN" altLang="en-US" sz="1800" kern="0" dirty="0">
                <a:solidFill>
                  <a:schemeClr val="tx1"/>
                </a:solidFill>
                <a:latin typeface="微软雅黑" panose="020B0503020204020204" charset="-122"/>
                <a:ea typeface="微软雅黑" panose="020B0503020204020204" charset="-122"/>
              </a:rPr>
              <a:t>、军事对抗的</a:t>
            </a:r>
            <a:r>
              <a:rPr lang="zh-CN" altLang="en-US" sz="1800" kern="0" dirty="0">
                <a:solidFill>
                  <a:srgbClr val="FF0000"/>
                </a:solidFill>
                <a:latin typeface="微软雅黑" panose="020B0503020204020204" charset="-122"/>
                <a:ea typeface="微软雅黑" panose="020B0503020204020204" charset="-122"/>
              </a:rPr>
              <a:t>新战场</a:t>
            </a:r>
            <a:r>
              <a:rPr lang="zh-CN" altLang="en-US" sz="1800" kern="0" dirty="0">
                <a:solidFill>
                  <a:schemeClr val="tx1"/>
                </a:solidFill>
                <a:latin typeface="微软雅黑" panose="020B0503020204020204" charset="-122"/>
                <a:ea typeface="微软雅黑" panose="020B0503020204020204" charset="-122"/>
              </a:rPr>
              <a:t>。特别是新一代工控系统开放性的日益增强，</a:t>
            </a:r>
            <a:r>
              <a:rPr lang="zh-CN" altLang="en-US" sz="1800" kern="0" dirty="0">
                <a:solidFill>
                  <a:srgbClr val="FF0000"/>
                </a:solidFill>
                <a:latin typeface="微软雅黑" panose="020B0503020204020204" charset="-122"/>
                <a:ea typeface="微软雅黑" panose="020B0503020204020204" charset="-122"/>
              </a:rPr>
              <a:t>已经完全暴露在网络战争的炮火之下，是各种势力攻击破坏和实施网络战的首先目标，其信息安全已成为世界级重大难题！</a:t>
            </a:r>
          </a:p>
        </p:txBody>
      </p:sp>
      <p:grpSp>
        <p:nvGrpSpPr>
          <p:cNvPr id="5" name="组合 4"/>
          <p:cNvGrpSpPr/>
          <p:nvPr/>
        </p:nvGrpSpPr>
        <p:grpSpPr>
          <a:xfrm>
            <a:off x="1921065" y="4364990"/>
            <a:ext cx="1825913" cy="1027076"/>
            <a:chOff x="2374824" y="-54528"/>
            <a:chExt cx="2311419" cy="1300173"/>
          </a:xfrm>
        </p:grpSpPr>
        <p:pic>
          <p:nvPicPr>
            <p:cNvPr id="6" name="图片 5"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24" y="-54528"/>
              <a:ext cx="2311419" cy="1300173"/>
            </a:xfrm>
            <a:prstGeom prst="rect">
              <a:avLst/>
            </a:prstGeom>
          </p:spPr>
        </p:pic>
        <p:cxnSp>
          <p:nvCxnSpPr>
            <p:cNvPr id="7" name="直线连接符 6"/>
            <p:cNvCxnSpPr/>
            <p:nvPr/>
          </p:nvCxnSpPr>
          <p:spPr>
            <a:xfrm>
              <a:off x="2789499" y="382736"/>
              <a:ext cx="0" cy="419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3"/>
  <p:tag name="KSO_WM_UNIT_TYPE" val="l_h_f"/>
  <p:tag name="KSO_WM_UNIT_INDEX" val="1_1_1"/>
  <p:tag name="KSO_WM_UNIT_ID" val="258*l_h_f*1_1_1"/>
  <p:tag name="KSO_WM_UNIT_CLEAR" val="1"/>
  <p:tag name="KSO_WM_UNIT_LAYERLEVEL" val="1_1_1"/>
  <p:tag name="KSO_WM_UNIT_VALUE" val="110"/>
  <p:tag name="KSO_WM_UNIT_HIGHLIGHT" val="0"/>
  <p:tag name="KSO_WM_UNIT_COMPATIBLE" val="0"/>
  <p:tag name="KSO_WM_BEAUTIFY_FLAG" val="#wm#"/>
  <p:tag name="KSO_WM_UNIT_PRESET_TEXT_INDEX" val="4"/>
  <p:tag name="KSO_WM_UNIT_PRESET_TEXT_LEN" val="180"/>
  <p:tag name="KSO_WM_DIAGRAM_GROUP_CODE" val="l1-1"/>
  <p:tag name="KSO_WM_UNIT_TEXT_FILL_FORE_SCHEMECOLOR_INDEX" val="14"/>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REFSHAPE" val="532727476"/>
  <p:tag name="KSO_WM_UNIT_PLACING_PICTURE_USER_VIEWPORT" val="{&quot;height&quot;:5072,&quot;width&quot;:829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3"/>
  <p:tag name="KSO_WM_UNIT_TYPE" val="l_h_f"/>
  <p:tag name="KSO_WM_UNIT_INDEX" val="1_1_1"/>
  <p:tag name="KSO_WM_UNIT_ID" val="258*l_h_f*1_1_1"/>
  <p:tag name="KSO_WM_UNIT_CLEAR" val="1"/>
  <p:tag name="KSO_WM_UNIT_LAYERLEVEL" val="1_1_1"/>
  <p:tag name="KSO_WM_UNIT_VALUE" val="110"/>
  <p:tag name="KSO_WM_UNIT_HIGHLIGHT" val="0"/>
  <p:tag name="KSO_WM_UNIT_COMPATIBLE" val="0"/>
  <p:tag name="KSO_WM_BEAUTIFY_FLAG" val="#wm#"/>
  <p:tag name="KSO_WM_UNIT_PRESET_TEXT_INDEX" val="4"/>
  <p:tag name="KSO_WM_UNIT_PRESET_TEXT_LEN" val="180"/>
  <p:tag name="KSO_WM_DIAGRAM_GROUP_CODE" val="l1-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2224</Words>
  <Application>Microsoft Macintosh PowerPoint</Application>
  <PresentationFormat>全屏显示(16:9)</PresentationFormat>
  <Paragraphs>210</Paragraphs>
  <Slides>31</Slides>
  <Notes>15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9" baseType="lpstr">
      <vt:lpstr>微软雅黑</vt:lpstr>
      <vt:lpstr>微软雅黑 Light</vt:lpstr>
      <vt:lpstr>Arial</vt:lpstr>
      <vt:lpstr>Calibri</vt:lpstr>
      <vt:lpstr>Calibri Light</vt:lpstr>
      <vt:lpstr>Wingdings</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装置总体建设内容</vt:lpstr>
      <vt:lpstr>PowerPoint 演示文稿</vt:lpstr>
      <vt:lpstr>PowerPoint 演示文稿</vt:lpstr>
      <vt:lpstr>PowerPoint 演示文稿</vt:lpstr>
      <vt:lpstr>PowerPoint 演示文稿</vt:lpstr>
      <vt:lpstr>PowerPoint 演示文稿</vt:lpstr>
      <vt:lpstr>PowerPoint 演示文稿</vt:lpstr>
      <vt:lpstr>预期成果</vt:lpstr>
      <vt:lpstr>PowerPoint 演示文稿</vt:lpstr>
      <vt:lpstr> 跨学科优势专家团队</vt:lpstr>
      <vt:lpstr>现有阶段研究成果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maohuawang@creditease.cn</dc:creator>
  <cp:lastModifiedBy>YE RUI</cp:lastModifiedBy>
  <cp:revision>134</cp:revision>
  <dcterms:created xsi:type="dcterms:W3CDTF">2020-04-08T06:13:00Z</dcterms:created>
  <dcterms:modified xsi:type="dcterms:W3CDTF">2020-06-18T10:06:44Z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